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257" r:id="rId4"/>
    <p:sldId id="283" r:id="rId5"/>
    <p:sldId id="285" r:id="rId6"/>
    <p:sldId id="260" r:id="rId7"/>
    <p:sldId id="332" r:id="rId8"/>
    <p:sldId id="333" r:id="rId9"/>
    <p:sldId id="259" r:id="rId10"/>
    <p:sldId id="321" r:id="rId11"/>
    <p:sldId id="261" r:id="rId12"/>
    <p:sldId id="266" r:id="rId13"/>
    <p:sldId id="303" r:id="rId14"/>
    <p:sldId id="336" r:id="rId15"/>
    <p:sldId id="337" r:id="rId16"/>
    <p:sldId id="323" r:id="rId17"/>
    <p:sldId id="324" r:id="rId18"/>
    <p:sldId id="325" r:id="rId19"/>
    <p:sldId id="26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38CA-0418-4E10-B5B2-D4709F0A1F27}" type="datetimeFigureOut">
              <a:rPr lang="cs-CZ" smtClean="0"/>
              <a:pPr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C920-FF52-4B11-9EFA-6188943D32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38CA-0418-4E10-B5B2-D4709F0A1F27}" type="datetimeFigureOut">
              <a:rPr lang="cs-CZ" smtClean="0"/>
              <a:pPr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C920-FF52-4B11-9EFA-6188943D32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38CA-0418-4E10-B5B2-D4709F0A1F27}" type="datetimeFigureOut">
              <a:rPr lang="cs-CZ" smtClean="0"/>
              <a:pPr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C920-FF52-4B11-9EFA-6188943D32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38CA-0418-4E10-B5B2-D4709F0A1F27}" type="datetimeFigureOut">
              <a:rPr lang="cs-CZ" smtClean="0"/>
              <a:pPr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C920-FF52-4B11-9EFA-6188943D32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38CA-0418-4E10-B5B2-D4709F0A1F27}" type="datetimeFigureOut">
              <a:rPr lang="cs-CZ" smtClean="0"/>
              <a:pPr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C920-FF52-4B11-9EFA-6188943D32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38CA-0418-4E10-B5B2-D4709F0A1F27}" type="datetimeFigureOut">
              <a:rPr lang="cs-CZ" smtClean="0"/>
              <a:pPr/>
              <a:t>07.03.2025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C920-FF52-4B11-9EFA-6188943D32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38CA-0418-4E10-B5B2-D4709F0A1F27}" type="datetimeFigureOut">
              <a:rPr lang="cs-CZ" smtClean="0"/>
              <a:pPr/>
              <a:t>07.03.2025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C920-FF52-4B11-9EFA-6188943D32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38CA-0418-4E10-B5B2-D4709F0A1F27}" type="datetimeFigureOut">
              <a:rPr lang="cs-CZ" smtClean="0"/>
              <a:pPr/>
              <a:t>07.03.2025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C920-FF52-4B11-9EFA-6188943D32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38CA-0418-4E10-B5B2-D4709F0A1F27}" type="datetimeFigureOut">
              <a:rPr lang="cs-CZ" smtClean="0"/>
              <a:pPr/>
              <a:t>07.03.2025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C920-FF52-4B11-9EFA-6188943D32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38CA-0418-4E10-B5B2-D4709F0A1F27}" type="datetimeFigureOut">
              <a:rPr lang="cs-CZ" smtClean="0"/>
              <a:pPr/>
              <a:t>07.03.2025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C920-FF52-4B11-9EFA-6188943D32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38CA-0418-4E10-B5B2-D4709F0A1F27}" type="datetimeFigureOut">
              <a:rPr lang="cs-CZ" smtClean="0"/>
              <a:pPr/>
              <a:t>07.03.2025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C920-FF52-4B11-9EFA-6188943D32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738CA-0418-4E10-B5B2-D4709F0A1F27}" type="datetimeFigureOut">
              <a:rPr lang="cs-CZ" smtClean="0"/>
              <a:pPr/>
              <a:t>07.03.2025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C920-FF52-4B11-9EFA-6188943D32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case </a:t>
            </a:r>
            <a:r>
              <a:rPr lang="cs-CZ" sz="3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600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 – patologie ORL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>
                <a:latin typeface="Arial" pitchFamily="34" charset="0"/>
                <a:cs typeface="Arial" pitchFamily="34" charset="0"/>
              </a:rPr>
              <a:t>operační řešení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MLS 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microscopic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laryngeal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surgery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laserová ablace polypu v CA (LMLS)</a:t>
            </a:r>
          </a:p>
          <a:p>
            <a:pPr lvl="1"/>
            <a:r>
              <a:rPr lang="cs-CZ" sz="2400" i="1" dirty="0" smtClean="0">
                <a:latin typeface="Arial" pitchFamily="34" charset="0"/>
                <a:cs typeface="Arial" pitchFamily="34" charset="0"/>
              </a:rPr>
              <a:t>„...vidíme polyp na levé hlasivce na rozhraní přední a střední 1/3, uchopen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klíš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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ťkami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a snesen za chránění maxima sliznice mediální hrany...“</a:t>
            </a:r>
          </a:p>
        </p:txBody>
      </p:sp>
      <p:pic>
        <p:nvPicPr>
          <p:cNvPr id="5" name="Obrázek 4" descr="Bez názv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112525"/>
            <a:ext cx="7380312" cy="27454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>
                <a:latin typeface="Arial" pitchFamily="34" charset="0"/>
                <a:cs typeface="Arial" pitchFamily="34" charset="0"/>
              </a:rPr>
              <a:t>bioptické vyšetření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makroskopicky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neorientovaná hnědavá částice průměru 3 mm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histologicky</a:t>
            </a:r>
          </a:p>
          <a:p>
            <a:pPr lvl="1"/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polypózně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stavěná částice krytá na povrchu pravidelným dlaždicovým epitelem bez dysplazie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stroma s edémem 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myxoidní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přeměnou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dilatace a překrvení cév, exsudace fibrinu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bez výraznějšího zánětu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intersticiu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depozita homogenního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eosinofilního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materiálu</a:t>
            </a:r>
          </a:p>
          <a:p>
            <a:pPr lvl="2"/>
            <a:r>
              <a:rPr lang="cs-CZ" sz="1800" dirty="0" smtClean="0">
                <a:latin typeface="Arial" pitchFamily="34" charset="0"/>
                <a:cs typeface="Arial" pitchFamily="34" charset="0"/>
              </a:rPr>
              <a:t>Kongo negativní</a:t>
            </a:r>
          </a:p>
          <a:p>
            <a:pPr lvl="2"/>
            <a:r>
              <a:rPr lang="cs-CZ" sz="18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Massonově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modrém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trichromu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modré barvy</a:t>
            </a:r>
          </a:p>
          <a:p>
            <a:pPr lvl="2"/>
            <a:r>
              <a:rPr lang="cs-CZ" sz="1800" dirty="0" smtClean="0">
                <a:latin typeface="Arial" pitchFamily="34" charset="0"/>
                <a:cs typeface="Arial" pitchFamily="34" charset="0"/>
              </a:rPr>
              <a:t>PAS pozitivní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0000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16200000">
            <a:off x="1143000" y="-429390"/>
            <a:ext cx="6858000" cy="77167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00002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 rot="5400000">
            <a:off x="1916283" y="252069"/>
            <a:ext cx="5455452" cy="64807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00004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971600" y="332656"/>
            <a:ext cx="7236296" cy="60538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00003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 rot="16200000">
            <a:off x="1279981" y="641037"/>
            <a:ext cx="6564650" cy="54919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00005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841248" y="307848"/>
            <a:ext cx="7461504" cy="62423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991872" y="6457890"/>
            <a:ext cx="115212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" pitchFamily="34" charset="0"/>
                <a:cs typeface="Arial" pitchFamily="34" charset="0"/>
              </a:rPr>
              <a:t>AB PAS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0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248" y="307848"/>
            <a:ext cx="7461504" cy="624230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724128" y="6457890"/>
            <a:ext cx="341987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Massonův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modrý </a:t>
            </a: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trichrom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0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248" y="307848"/>
            <a:ext cx="7461504" cy="62423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100392" y="6457890"/>
            <a:ext cx="104360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" pitchFamily="34" charset="0"/>
                <a:cs typeface="Arial" pitchFamily="34" charset="0"/>
              </a:rPr>
              <a:t>Kongo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vaše diagnóza???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 descr="brain-question-mark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531101"/>
            <a:ext cx="2483768" cy="232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336704" cy="1944216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žena, ročník 1991, přichází na Kliniku otorinolaryngologie a chirurgie hlavy a krku</a:t>
            </a:r>
            <a:endParaRPr lang="cs-CZ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>
                <a:latin typeface="Arial" pitchFamily="34" charset="0"/>
                <a:cs typeface="Arial" pitchFamily="34" charset="0"/>
              </a:rPr>
              <a:t>klinické příznaky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2 roky trvající intermitentní kašel a dysfonie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opakované rýmy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>
                <a:latin typeface="Arial" pitchFamily="34" charset="0"/>
                <a:cs typeface="Arial" pitchFamily="34" charset="0"/>
              </a:rPr>
              <a:t>vyšetření I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anamnéza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v dětství častěji nemocná</a:t>
            </a:r>
          </a:p>
          <a:p>
            <a:pPr lvl="1"/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polinóza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atopická dermatitida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stp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adenotomii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v dětství</a:t>
            </a:r>
          </a:p>
          <a:p>
            <a:pPr lvl="1"/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stp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Quinkeho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edému (2009)</a:t>
            </a:r>
          </a:p>
          <a:p>
            <a:pPr lvl="1"/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nodózní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struma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PSA – marketér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developer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10 cigaret denně, alkohol příležitostně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>
                <a:latin typeface="Arial" pitchFamily="34" charset="0"/>
                <a:cs typeface="Arial" pitchFamily="34" charset="0"/>
              </a:rPr>
              <a:t>vyšetření II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fyzikální vyšetření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zevně bez výraznějšího nálezu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krk bez hmatných rezistencí (uzliny nezvětšené)</a:t>
            </a: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dysfonie, dýchání bez vedlejších fenoménů </a:t>
            </a:r>
          </a:p>
          <a:p>
            <a:pPr lvl="2"/>
            <a:r>
              <a:rPr lang="cs-CZ" sz="1800" dirty="0" smtClean="0">
                <a:latin typeface="Arial" pitchFamily="34" charset="0"/>
                <a:cs typeface="Arial" pitchFamily="34" charset="0"/>
              </a:rPr>
              <a:t>hlas tlačený, hrubší,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diplofonický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v ústní dutině a hltanu přiměřený nález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RTG S+P a spirometrie cestou alergologa bez významnějšího nálezu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sérologicky vyloučena přítomnost infekce (pertuse,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parapertuse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>
                <a:latin typeface="Arial" pitchFamily="34" charset="0"/>
                <a:cs typeface="Arial" pitchFamily="34" charset="0"/>
              </a:rPr>
              <a:t>laryngoskopie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hrtan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vchod volný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kořen jazyka,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valekuly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piriformní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recesy symetrické, volné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epiglottis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štíhlá, hladká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hlasivky dobře pohyblivé, symetrických exkurzí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vlevo na rozhraní přední a střední 1/3 hlasivky drobný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prokrvácený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polyp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ez názvu01.jpg"/>
          <p:cNvPicPr>
            <a:picLocks noChangeAspect="1"/>
          </p:cNvPicPr>
          <p:nvPr/>
        </p:nvPicPr>
        <p:blipFill>
          <a:blip r:embed="rId2" cstate="print"/>
          <a:srcRect l="3142" r="2612"/>
          <a:stretch>
            <a:fillRect/>
          </a:stretch>
        </p:blipFill>
        <p:spPr>
          <a:xfrm>
            <a:off x="2267744" y="1124744"/>
            <a:ext cx="4320480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ez názvu01.jpg"/>
          <p:cNvPicPr>
            <a:picLocks noChangeAspect="1"/>
          </p:cNvPicPr>
          <p:nvPr/>
        </p:nvPicPr>
        <p:blipFill>
          <a:blip r:embed="rId2" cstate="print"/>
          <a:srcRect l="3142" r="2612"/>
          <a:stretch>
            <a:fillRect/>
          </a:stretch>
        </p:blipFill>
        <p:spPr>
          <a:xfrm>
            <a:off x="2267744" y="1124744"/>
            <a:ext cx="4320480" cy="3456384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3491880" y="3068960"/>
            <a:ext cx="1296144" cy="122413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>
                <a:latin typeface="Arial" pitchFamily="34" charset="0"/>
                <a:cs typeface="Arial" pitchFamily="34" charset="0"/>
              </a:rPr>
              <a:t>klinická diagnóza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chronická laryngitida (laryngitis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chronica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polyp/nezhoubný novotvar levé hlasivky 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polypus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plicae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vocalis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l. sin.)</a:t>
            </a:r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doporučení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přestat kouřit</a:t>
            </a:r>
          </a:p>
          <a:p>
            <a:pPr lvl="1"/>
            <a:r>
              <a:rPr lang="cs-CZ" sz="2400" dirty="0" smtClean="0">
                <a:latin typeface="Arial" pitchFamily="34" charset="0"/>
                <a:cs typeface="Arial" pitchFamily="34" charset="0"/>
              </a:rPr>
              <a:t>snesení polypu hlasivky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286</Words>
  <Application>Microsoft Office PowerPoint</Application>
  <PresentationFormat>Předvádění na obrazovce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case of the week – patologie ORL</vt:lpstr>
      <vt:lpstr>Snímek 2</vt:lpstr>
      <vt:lpstr>klinické příznaky</vt:lpstr>
      <vt:lpstr>vyšetření I</vt:lpstr>
      <vt:lpstr>vyšetření II</vt:lpstr>
      <vt:lpstr>laryngoskopie</vt:lpstr>
      <vt:lpstr>Snímek 7</vt:lpstr>
      <vt:lpstr>Snímek 8</vt:lpstr>
      <vt:lpstr>klinická diagnóza</vt:lpstr>
      <vt:lpstr>operační řešení</vt:lpstr>
      <vt:lpstr>bioptické vyšetření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vaše diagnóza???</vt:lpstr>
    </vt:vector>
  </TitlesOfParts>
  <Company>FN Motol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kazuistika, dolní etáž GIT</dc:title>
  <dc:creator>grega45922</dc:creator>
  <cp:lastModifiedBy>grega45922</cp:lastModifiedBy>
  <cp:revision>111</cp:revision>
  <dcterms:created xsi:type="dcterms:W3CDTF">2020-03-27T07:57:09Z</dcterms:created>
  <dcterms:modified xsi:type="dcterms:W3CDTF">2025-03-07T10:47:50Z</dcterms:modified>
</cp:coreProperties>
</file>