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1" r:id="rId3"/>
    <p:sldId id="382" r:id="rId4"/>
    <p:sldId id="384" r:id="rId5"/>
    <p:sldId id="383" r:id="rId6"/>
    <p:sldId id="385" r:id="rId7"/>
    <p:sldId id="386" r:id="rId8"/>
    <p:sldId id="387" r:id="rId9"/>
    <p:sldId id="388" r:id="rId10"/>
    <p:sldId id="389" r:id="rId11"/>
    <p:sldId id="39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21586-F07D-435C-8D44-DE2A58349031}" v="224" dt="2021-09-10T13:33:44.924"/>
    <p1510:client id="{6AB65B5D-3160-8050-4F00-A6C0DF35C8B9}" v="10852" dt="2021-09-11T15:44:00.597"/>
    <p1510:client id="{A485FCB4-46F4-C20E-D08A-55000A82DEC0}" v="2675" dt="2021-09-11T08:59:5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2187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3038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461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1670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333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7718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35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8399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5875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8305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6836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4979-7F6A-423C-97F7-592D4696A1B8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F2650-D16F-40D8-B335-809EA28CBB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6407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1">
            <a:extLst>
              <a:ext uri="{FF2B5EF4-FFF2-40B4-BE49-F238E27FC236}">
                <a16:creationId xmlns="" xmlns:a16="http://schemas.microsoft.com/office/drawing/2014/main" id="{91EDB88C-8FB2-413B-B45F-7B05B8250290}"/>
              </a:ext>
            </a:extLst>
          </p:cNvPr>
          <p:cNvSpPr txBox="1"/>
          <p:nvPr/>
        </p:nvSpPr>
        <p:spPr>
          <a:xfrm>
            <a:off x="665656" y="2354866"/>
            <a:ext cx="8023955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200" b="1" dirty="0" smtClean="0">
                <a:solidFill>
                  <a:srgbClr val="C00000"/>
                </a:solidFill>
              </a:rPr>
              <a:t>Case </a:t>
            </a:r>
            <a:r>
              <a:rPr lang="cs-CZ" sz="6200" b="1" dirty="0" err="1" smtClean="0">
                <a:solidFill>
                  <a:srgbClr val="C00000"/>
                </a:solidFill>
              </a:rPr>
              <a:t>of</a:t>
            </a:r>
            <a:r>
              <a:rPr lang="cs-CZ" sz="6200" b="1" dirty="0" smtClean="0">
                <a:solidFill>
                  <a:srgbClr val="C00000"/>
                </a:solidFill>
              </a:rPr>
              <a:t> </a:t>
            </a:r>
            <a:r>
              <a:rPr lang="cs-CZ" sz="6200" b="1" dirty="0" err="1" smtClean="0">
                <a:solidFill>
                  <a:srgbClr val="C00000"/>
                </a:solidFill>
              </a:rPr>
              <a:t>the</a:t>
            </a:r>
            <a:r>
              <a:rPr lang="cs-CZ" sz="6200" b="1" dirty="0" smtClean="0">
                <a:solidFill>
                  <a:srgbClr val="C00000"/>
                </a:solidFill>
              </a:rPr>
              <a:t> </a:t>
            </a:r>
            <a:r>
              <a:rPr lang="cs-CZ" sz="6200" b="1" dirty="0" err="1" smtClean="0">
                <a:solidFill>
                  <a:srgbClr val="C00000"/>
                </a:solidFill>
              </a:rPr>
              <a:t>week</a:t>
            </a:r>
            <a:r>
              <a:rPr lang="cs-CZ" sz="6200" b="1" dirty="0" smtClean="0">
                <a:solidFill>
                  <a:srgbClr val="C00000"/>
                </a:solidFill>
              </a:rPr>
              <a:t> 4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240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Histopatologické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026" name="AutoShape 2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 descr="C:\Users\balko45952\Desktop\Akademická\Studie\Havlin - LTx\3 - Materialy  kazuistiky\Hankova - paraneoplasticky BOS Castelmanovy choroby\bronchioloektaz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553" y="1233715"/>
            <a:ext cx="6742117" cy="5076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1">
            <a:extLst>
              <a:ext uri="{FF2B5EF4-FFF2-40B4-BE49-F238E27FC236}">
                <a16:creationId xmlns="" xmlns:a16="http://schemas.microsoft.com/office/drawing/2014/main" id="{91EDB88C-8FB2-413B-B45F-7B05B8250290}"/>
              </a:ext>
            </a:extLst>
          </p:cNvPr>
          <p:cNvSpPr txBox="1"/>
          <p:nvPr/>
        </p:nvSpPr>
        <p:spPr>
          <a:xfrm>
            <a:off x="665656" y="2354866"/>
            <a:ext cx="80239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800" b="1" dirty="0" smtClean="0">
                <a:solidFill>
                  <a:srgbClr val="C00000"/>
                </a:solidFill>
              </a:rPr>
              <a:t>Jaké je vaše diagnóza?</a:t>
            </a:r>
            <a:endParaRPr lang="cs-CZ" sz="4800" dirty="0"/>
          </a:p>
        </p:txBody>
      </p:sp>
    </p:spTree>
    <p:extLst>
      <p:ext uri="{BB962C8B-B14F-4D97-AF65-F5344CB8AC3E}">
        <p14:creationId xmlns="" xmlns:p14="http://schemas.microsoft.com/office/powerpoint/2010/main" val="6240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="" xmlns:a16="http://schemas.microsoft.com/office/drawing/2014/main" id="{B3D32712-363A-4BBB-B6A0-705E8D937E3B}"/>
              </a:ext>
            </a:extLst>
          </p:cNvPr>
          <p:cNvSpPr txBox="1"/>
          <p:nvPr/>
        </p:nvSpPr>
        <p:spPr>
          <a:xfrm>
            <a:off x="607026" y="1395734"/>
            <a:ext cx="7932797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cs-CZ" sz="3200" dirty="0" smtClean="0">
                <a:cs typeface="Calibri"/>
              </a:rPr>
              <a:t>12-</a:t>
            </a:r>
            <a:r>
              <a:rPr lang="cs-CZ" sz="3200" dirty="0" err="1" smtClean="0">
                <a:cs typeface="Calibri"/>
              </a:rPr>
              <a:t>letá</a:t>
            </a:r>
            <a:r>
              <a:rPr lang="cs-CZ" sz="3200" dirty="0" smtClean="0">
                <a:cs typeface="Calibri"/>
              </a:rPr>
              <a:t> dívka prodělala běžný respirační </a:t>
            </a:r>
            <a:r>
              <a:rPr lang="cs-CZ" sz="3200" dirty="0" err="1" smtClean="0">
                <a:cs typeface="Calibri"/>
              </a:rPr>
              <a:t>infekt</a:t>
            </a:r>
            <a:endParaRPr lang="cs-CZ" sz="3200" dirty="0" smtClean="0">
              <a:cs typeface="Calibri"/>
            </a:endParaRPr>
          </a:p>
          <a:p>
            <a:pPr marL="571500" indent="-571500"/>
            <a:r>
              <a:rPr lang="cs-CZ" sz="3200" dirty="0" smtClean="0">
                <a:cs typeface="Calibri"/>
              </a:rPr>
              <a:t>s 14-denní absencí ve škole. Po návratu do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školy se při tělocviku zadýchává, rychle se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unaví a ve srovnání s dřívějškem jí klesla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výkonnost. Únava a zadýchávání se začíná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projevovat i mimo výuku a doprovází jí suchý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kašel, rodiče jí tedy vzali k znovu lékaři. </a:t>
            </a:r>
            <a:endParaRPr lang="cs-CZ" sz="1600" dirty="0">
              <a:cs typeface="Calibri"/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Anamnéza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="" xmlns:a16="http://schemas.microsoft.com/office/drawing/2014/main" id="{B3D32712-363A-4BBB-B6A0-705E8D937E3B}"/>
              </a:ext>
            </a:extLst>
          </p:cNvPr>
          <p:cNvSpPr txBox="1"/>
          <p:nvPr/>
        </p:nvSpPr>
        <p:spPr>
          <a:xfrm>
            <a:off x="607026" y="1395734"/>
            <a:ext cx="7932797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cs-CZ" sz="3200" dirty="0" smtClean="0">
                <a:cs typeface="Calibri"/>
              </a:rPr>
              <a:t>Z fyzikálního vyšetření je patrný pouze suchý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kašel, </a:t>
            </a:r>
            <a:r>
              <a:rPr lang="cs-CZ" sz="3200" dirty="0" err="1" smtClean="0">
                <a:cs typeface="Calibri"/>
              </a:rPr>
              <a:t>námahové</a:t>
            </a:r>
            <a:r>
              <a:rPr lang="cs-CZ" sz="3200" dirty="0" smtClean="0">
                <a:cs typeface="Calibri"/>
              </a:rPr>
              <a:t> zadýchávání a ve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fonendoskopu slyšitelné pískoty. </a:t>
            </a:r>
            <a:endParaRPr lang="cs-CZ" sz="1600" dirty="0">
              <a:cs typeface="Calibri"/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Fyzikální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2050" name="Picture 2" descr="Fonendoskop Rappaport F. Bosch - MEDICTON 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3267314"/>
            <a:ext cx="3911600" cy="313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="" xmlns:a16="http://schemas.microsoft.com/office/drawing/2014/main" id="{B3D32712-363A-4BBB-B6A0-705E8D937E3B}"/>
              </a:ext>
            </a:extLst>
          </p:cNvPr>
          <p:cNvSpPr txBox="1"/>
          <p:nvPr/>
        </p:nvSpPr>
        <p:spPr>
          <a:xfrm>
            <a:off x="607026" y="1395734"/>
            <a:ext cx="7932797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cs-CZ" sz="3200" dirty="0" smtClean="0">
                <a:cs typeface="Calibri"/>
              </a:rPr>
              <a:t>Krevní obraz je v normě, známky zánětu (CRP,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zánětlivé parametry, teplota) ani infekce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nejsou patrné. Mikrobiologicky měla pacientka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při předchozím vyšetření potvrzenou infekci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Adenovirem. Žádné léky pacientka neužívá. </a:t>
            </a:r>
            <a:endParaRPr lang="cs-CZ" sz="1600" dirty="0">
              <a:cs typeface="Calibri"/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Laboratorní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7410" name="Picture 2" descr="Soubor:Adenovirus 3D schematic.png – Wikipe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4048126"/>
            <a:ext cx="2270124" cy="259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="" xmlns:a16="http://schemas.microsoft.com/office/drawing/2014/main" id="{B3D32712-363A-4BBB-B6A0-705E8D937E3B}"/>
              </a:ext>
            </a:extLst>
          </p:cNvPr>
          <p:cNvSpPr txBox="1"/>
          <p:nvPr/>
        </p:nvSpPr>
        <p:spPr>
          <a:xfrm>
            <a:off x="607026" y="1395734"/>
            <a:ext cx="7932797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cs-CZ" sz="3200" dirty="0" smtClean="0">
                <a:cs typeface="Calibri"/>
              </a:rPr>
              <a:t>Dívka byla indikována k vyšetření spirometrií,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které odhalilo obstrukční ventilační poruchu,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která není reverzibilní ani po nasazení</a:t>
            </a:r>
          </a:p>
          <a:p>
            <a:pPr marL="571500" indent="-571500"/>
            <a:r>
              <a:rPr lang="cs-CZ" sz="3200" dirty="0" err="1" smtClean="0">
                <a:cs typeface="Calibri"/>
              </a:rPr>
              <a:t>bronchodilatancií</a:t>
            </a:r>
            <a:r>
              <a:rPr lang="cs-CZ" sz="3200" dirty="0" smtClean="0">
                <a:cs typeface="Calibri"/>
              </a:rPr>
              <a:t>.  </a:t>
            </a:r>
            <a:r>
              <a:rPr lang="cs-CZ" sz="3200" dirty="0" err="1" smtClean="0">
                <a:cs typeface="Calibri"/>
              </a:rPr>
              <a:t>Bodypletyzmografie</a:t>
            </a:r>
            <a:endParaRPr lang="cs-CZ" sz="3200" dirty="0" smtClean="0">
              <a:cs typeface="Calibri"/>
            </a:endParaRPr>
          </a:p>
          <a:p>
            <a:pPr marL="571500" indent="-571500"/>
            <a:r>
              <a:rPr lang="cs-CZ" sz="3200" dirty="0" smtClean="0">
                <a:cs typeface="Calibri"/>
              </a:rPr>
              <a:t>ukázala mírnou hyperinflaci plic. DLCO je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normální. </a:t>
            </a:r>
            <a:endParaRPr lang="cs-CZ" sz="1600" dirty="0">
              <a:cs typeface="Calibri"/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Funkční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026" name="AutoShape 2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Spirometry - stolní, přenosné, ruč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3990974"/>
            <a:ext cx="2676525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="" xmlns:a16="http://schemas.microsoft.com/office/drawing/2014/main" id="{B3D32712-363A-4BBB-B6A0-705E8D937E3B}"/>
              </a:ext>
            </a:extLst>
          </p:cNvPr>
          <p:cNvSpPr txBox="1"/>
          <p:nvPr/>
        </p:nvSpPr>
        <p:spPr>
          <a:xfrm>
            <a:off x="607026" y="1395734"/>
            <a:ext cx="7932797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cs-CZ" sz="3200" dirty="0" smtClean="0">
                <a:cs typeface="Calibri"/>
              </a:rPr>
              <a:t>RTG nález je chudý s nálezem mírné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hyperinflace a oploštění bránice. HRCT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vyšetření potvrdilo „</a:t>
            </a:r>
            <a:r>
              <a:rPr lang="cs-CZ" sz="3200" dirty="0" err="1" smtClean="0">
                <a:cs typeface="Calibri"/>
              </a:rPr>
              <a:t>air</a:t>
            </a:r>
            <a:r>
              <a:rPr lang="cs-CZ" sz="3200" dirty="0" smtClean="0">
                <a:cs typeface="Calibri"/>
              </a:rPr>
              <a:t>-</a:t>
            </a:r>
            <a:r>
              <a:rPr lang="cs-CZ" sz="3200" dirty="0" err="1" smtClean="0">
                <a:cs typeface="Calibri"/>
              </a:rPr>
              <a:t>trapping</a:t>
            </a:r>
            <a:r>
              <a:rPr lang="cs-CZ" sz="3200" dirty="0" smtClean="0">
                <a:cs typeface="Calibri"/>
              </a:rPr>
              <a:t>“ a mírnou</a:t>
            </a:r>
          </a:p>
          <a:p>
            <a:pPr marL="571500" indent="-571500"/>
            <a:r>
              <a:rPr lang="cs-CZ" sz="3200" dirty="0" smtClean="0">
                <a:cs typeface="Calibri"/>
              </a:rPr>
              <a:t>dilataci malých dýchacích cest. Kvůli nepříliš</a:t>
            </a:r>
          </a:p>
          <a:p>
            <a:pPr marL="571500" indent="-571500"/>
            <a:r>
              <a:rPr lang="cs-CZ" sz="3200" dirty="0" err="1" smtClean="0">
                <a:cs typeface="Calibri"/>
              </a:rPr>
              <a:t>návodnému</a:t>
            </a:r>
            <a:r>
              <a:rPr lang="cs-CZ" sz="3200" dirty="0" smtClean="0">
                <a:cs typeface="Calibri"/>
              </a:rPr>
              <a:t> nálezu je indikována </a:t>
            </a:r>
            <a:r>
              <a:rPr lang="cs-CZ" sz="3200" dirty="0" err="1" smtClean="0">
                <a:cs typeface="Calibri"/>
              </a:rPr>
              <a:t>kryobiopsie</a:t>
            </a:r>
            <a:endParaRPr lang="cs-CZ" sz="3200" dirty="0" smtClean="0">
              <a:cs typeface="Calibri"/>
            </a:endParaRPr>
          </a:p>
          <a:p>
            <a:pPr marL="571500" indent="-571500"/>
            <a:r>
              <a:rPr lang="cs-CZ" sz="3200" dirty="0" smtClean="0">
                <a:cs typeface="Calibri"/>
              </a:rPr>
              <a:t>plic. </a:t>
            </a:r>
            <a:endParaRPr lang="cs-CZ" sz="1600" dirty="0">
              <a:cs typeface="Calibri"/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Zobrazovací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026" name="AutoShape 2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Histopatologické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026" name="AutoShape 2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4" name="Picture 2" descr="C:\Users\balko45952\Desktop\Akademická\Studie\Havlin - LTx\3 - Materialy  kazuistiky\Hankova - paraneoplasticky BOS Castelmanovy choroby\BOS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75" y="1195055"/>
            <a:ext cx="6797675" cy="511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Histopatologické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026" name="AutoShape 2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C:\Users\balko45952\Desktop\Akademická\Studie\Havlin - LTx\3 - Materialy  kazuistiky\Hankova - paraneoplasticky BOS Castelmanovy choroby\BOS 4 - aktivn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416" y="1200461"/>
            <a:ext cx="6791041" cy="5113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>
            <a:extLst>
              <a:ext uri="{FF2B5EF4-FFF2-40B4-BE49-F238E27FC236}">
                <a16:creationId xmlns="" xmlns:a16="http://schemas.microsoft.com/office/drawing/2014/main" id="{CFDD94E7-3A3F-4BE1-8F9E-B2E1EBBDF822}"/>
              </a:ext>
            </a:extLst>
          </p:cNvPr>
          <p:cNvSpPr txBox="1"/>
          <p:nvPr/>
        </p:nvSpPr>
        <p:spPr>
          <a:xfrm>
            <a:off x="667261" y="297566"/>
            <a:ext cx="786713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200" b="1" dirty="0" smtClean="0">
                <a:solidFill>
                  <a:srgbClr val="C00000"/>
                </a:solidFill>
              </a:rPr>
              <a:t>Histopatologické vyšetření</a:t>
            </a:r>
            <a:endParaRPr lang="cs-CZ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026" name="AutoShape 2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Základní funkční vyšetření p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 descr="C:\Users\balko45952\Desktop\Akademická\Studie\Havlin - LTx\3 - Materialy  kazuistiky\Hankova - paraneoplasticky BOS Castelmanovy choroby\BOS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161144"/>
            <a:ext cx="6799945" cy="5120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88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201</Words>
  <Application>Microsoft Office PowerPoint</Application>
  <PresentationFormat>Předvádění na obrazovce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Zámečník</dc:creator>
  <cp:lastModifiedBy>Balko45952</cp:lastModifiedBy>
  <cp:revision>800</cp:revision>
  <dcterms:created xsi:type="dcterms:W3CDTF">2021-07-07T16:49:10Z</dcterms:created>
  <dcterms:modified xsi:type="dcterms:W3CDTF">2022-03-21T06:50:40Z</dcterms:modified>
</cp:coreProperties>
</file>