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1" r:id="rId3"/>
    <p:sldId id="382" r:id="rId4"/>
    <p:sldId id="384" r:id="rId5"/>
    <p:sldId id="383" r:id="rId6"/>
    <p:sldId id="385" r:id="rId7"/>
    <p:sldId id="395" r:id="rId8"/>
    <p:sldId id="386" r:id="rId9"/>
    <p:sldId id="387" r:id="rId10"/>
    <p:sldId id="388" r:id="rId11"/>
    <p:sldId id="389" r:id="rId12"/>
    <p:sldId id="39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A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21586-F07D-435C-8D44-DE2A58349031}" v="224" dt="2021-09-10T13:33:44.924"/>
    <p1510:client id="{6AB65B5D-3160-8050-4F00-A6C0DF35C8B9}" v="10852" dt="2021-09-11T15:44:00.597"/>
    <p1510:client id="{A485FCB4-46F4-C20E-D08A-55000A82DEC0}" v="2675" dt="2021-09-11T08:59:52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934" y="-10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2187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038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4611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1670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330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718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3533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8399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875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8305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6836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34979-7F6A-423C-97F7-592D4696A1B8}" type="datetimeFigureOut">
              <a:rPr lang="cs-CZ" smtClean="0"/>
              <a:pPr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2650-D16F-40D8-B335-809EA28CBB9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407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1">
            <a:extLst>
              <a:ext uri="{FF2B5EF4-FFF2-40B4-BE49-F238E27FC236}">
                <a16:creationId xmlns:a16="http://schemas.microsoft.com/office/drawing/2014/main" xmlns="" id="{91EDB88C-8FB2-413B-B45F-7B05B8250290}"/>
              </a:ext>
            </a:extLst>
          </p:cNvPr>
          <p:cNvSpPr txBox="1"/>
          <p:nvPr/>
        </p:nvSpPr>
        <p:spPr>
          <a:xfrm>
            <a:off x="665656" y="2354866"/>
            <a:ext cx="8023955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6200" b="1" dirty="0" smtClean="0">
                <a:solidFill>
                  <a:srgbClr val="C00000"/>
                </a:solidFill>
              </a:rPr>
              <a:t>Case </a:t>
            </a:r>
            <a:r>
              <a:rPr lang="cs-CZ" sz="6200" b="1" dirty="0" err="1" smtClean="0">
                <a:solidFill>
                  <a:srgbClr val="C00000"/>
                </a:solidFill>
              </a:rPr>
              <a:t>of</a:t>
            </a:r>
            <a:r>
              <a:rPr lang="cs-CZ" sz="6200" b="1" dirty="0" smtClean="0">
                <a:solidFill>
                  <a:srgbClr val="C00000"/>
                </a:solidFill>
              </a:rPr>
              <a:t> </a:t>
            </a:r>
            <a:r>
              <a:rPr lang="cs-CZ" sz="6200" b="1" dirty="0" err="1" smtClean="0">
                <a:solidFill>
                  <a:srgbClr val="C00000"/>
                </a:solidFill>
              </a:rPr>
              <a:t>the</a:t>
            </a:r>
            <a:r>
              <a:rPr lang="cs-CZ" sz="6200" b="1" dirty="0" smtClean="0">
                <a:solidFill>
                  <a:srgbClr val="C00000"/>
                </a:solidFill>
              </a:rPr>
              <a:t> </a:t>
            </a:r>
            <a:r>
              <a:rPr lang="cs-CZ" sz="6200" b="1" dirty="0" err="1" smtClean="0">
                <a:solidFill>
                  <a:srgbClr val="C00000"/>
                </a:solidFill>
              </a:rPr>
              <a:t>week</a:t>
            </a:r>
            <a:r>
              <a:rPr lang="cs-CZ" sz="6200" b="1" dirty="0" smtClean="0">
                <a:solidFill>
                  <a:srgbClr val="C00000"/>
                </a:solidFill>
              </a:rPr>
              <a:t>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240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Histopatologické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3" name="Picture 1" descr="C:\Users\balko45952\Desktop\Akademická\Studie\2 - plakáty\2021 - Plicni kapilarni hemangiomatoza\B8695-20_HE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759" y="1363210"/>
            <a:ext cx="6243637" cy="4681537"/>
          </a:xfrm>
          <a:prstGeom prst="rect">
            <a:avLst/>
          </a:prstGeom>
          <a:noFill/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3538912" y="6083848"/>
            <a:ext cx="226680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r>
              <a:rPr lang="cs-CZ" sz="3200" dirty="0" smtClean="0">
                <a:cs typeface="Calibri"/>
              </a:rPr>
              <a:t>HE</a:t>
            </a:r>
            <a:endParaRPr lang="cs-CZ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Histopatologické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69" name="Picture 1" descr="C:\Users\balko45952\Desktop\Akademická\Studie\2 - plakáty\2021 - Plicni kapilarni hemangiomatoza\B8695-20_CD31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331" y="1392238"/>
            <a:ext cx="6243637" cy="4681537"/>
          </a:xfrm>
          <a:prstGeom prst="rect">
            <a:avLst/>
          </a:prstGeom>
          <a:noFill/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3538912" y="6083848"/>
            <a:ext cx="226680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r>
              <a:rPr lang="cs-CZ" sz="3200" dirty="0" smtClean="0">
                <a:cs typeface="Calibri"/>
              </a:rPr>
              <a:t>IHC CD31</a:t>
            </a:r>
            <a:endParaRPr lang="cs-CZ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1">
            <a:extLst>
              <a:ext uri="{FF2B5EF4-FFF2-40B4-BE49-F238E27FC236}">
                <a16:creationId xmlns:a16="http://schemas.microsoft.com/office/drawing/2014/main" xmlns="" id="{91EDB88C-8FB2-413B-B45F-7B05B8250290}"/>
              </a:ext>
            </a:extLst>
          </p:cNvPr>
          <p:cNvSpPr txBox="1"/>
          <p:nvPr/>
        </p:nvSpPr>
        <p:spPr>
          <a:xfrm>
            <a:off x="665656" y="2354866"/>
            <a:ext cx="802395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800" b="1" dirty="0" smtClean="0">
                <a:solidFill>
                  <a:srgbClr val="C00000"/>
                </a:solidFill>
              </a:rPr>
              <a:t>Jaké je vaše diagnóza?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xmlns="" val="6240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254500">
              <a:defRPr/>
            </a:pPr>
            <a:r>
              <a:rPr lang="cs-CZ" altLang="cs-CZ" sz="3200" dirty="0" smtClean="0"/>
              <a:t>Žena, 35 let, indikována k oboustranné plicní transplantaci (</a:t>
            </a:r>
            <a:r>
              <a:rPr lang="cs-CZ" altLang="cs-CZ" sz="3200" dirty="0" err="1" smtClean="0"/>
              <a:t>DLTx</a:t>
            </a:r>
            <a:r>
              <a:rPr lang="cs-CZ" altLang="cs-CZ" sz="3200" dirty="0" smtClean="0"/>
              <a:t>) stran 2 roky trvající plicní hypertenze</a:t>
            </a:r>
            <a:r>
              <a:rPr lang="cs-CZ" sz="3200" dirty="0" smtClean="0"/>
              <a:t>. </a:t>
            </a:r>
            <a:endParaRPr lang="cs-CZ" altLang="cs-CZ" sz="32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Anamnéza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cs-CZ" sz="3200" dirty="0" smtClean="0">
                <a:cs typeface="Calibri"/>
              </a:rPr>
              <a:t>Z fyzikálního vyšetření je patrný pouze suchý</a:t>
            </a:r>
          </a:p>
          <a:p>
            <a:pPr marL="571500" indent="-571500" algn="just"/>
            <a:r>
              <a:rPr lang="cs-CZ" sz="3200" dirty="0" smtClean="0">
                <a:cs typeface="Calibri"/>
              </a:rPr>
              <a:t>kašel, </a:t>
            </a:r>
            <a:r>
              <a:rPr lang="cs-CZ" sz="3200" dirty="0" smtClean="0">
                <a:cs typeface="Calibri"/>
              </a:rPr>
              <a:t>zadýchávání, </a:t>
            </a:r>
            <a:r>
              <a:rPr lang="cs-CZ" sz="3200" dirty="0" smtClean="0">
                <a:cs typeface="Calibri"/>
              </a:rPr>
              <a:t>dušnost</a:t>
            </a:r>
            <a:r>
              <a:rPr lang="cs-CZ" sz="3200" dirty="0" smtClean="0"/>
              <a:t>, nově s </a:t>
            </a:r>
          </a:p>
          <a:p>
            <a:pPr marL="571500" indent="-571500" algn="just"/>
            <a:r>
              <a:rPr lang="cs-CZ" sz="3200" dirty="0" smtClean="0"/>
              <a:t>epizodami hemoptýzy</a:t>
            </a:r>
            <a:r>
              <a:rPr lang="cs-CZ" sz="3200" dirty="0" smtClean="0">
                <a:cs typeface="Calibri"/>
              </a:rPr>
              <a:t>. </a:t>
            </a:r>
            <a:endParaRPr lang="cs-CZ" sz="1600" dirty="0">
              <a:cs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Fyzikální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2050" name="Picture 2" descr="Fonendoskop Rappaport F. Bosch - MEDICTON sh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050" y="3267314"/>
            <a:ext cx="3911600" cy="3133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cs-CZ" sz="3200" dirty="0" smtClean="0">
                <a:cs typeface="Calibri"/>
              </a:rPr>
              <a:t>Krevní obraz je v normě, známky zánětu (CRP,</a:t>
            </a:r>
          </a:p>
          <a:p>
            <a:pPr marL="571500" indent="-571500"/>
            <a:r>
              <a:rPr lang="cs-CZ" sz="3200" dirty="0" smtClean="0">
                <a:cs typeface="Calibri"/>
              </a:rPr>
              <a:t>zánětlivé parametry, teplota) ani infekce</a:t>
            </a:r>
          </a:p>
          <a:p>
            <a:pPr marL="571500" indent="-571500"/>
            <a:r>
              <a:rPr lang="cs-CZ" sz="3200" dirty="0" smtClean="0">
                <a:cs typeface="Calibri"/>
              </a:rPr>
              <a:t>nejsou patrné. Žádné léky pacientka neužívá. </a:t>
            </a:r>
            <a:endParaRPr lang="cs-CZ" sz="1600" dirty="0">
              <a:cs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Laboratorní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7410" name="Picture 2" descr="Soubor:Adenovirus 3D schematic.png – Wikipe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3583669"/>
            <a:ext cx="2270124" cy="259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cs-CZ" altLang="cs-CZ" sz="3200" dirty="0" smtClean="0"/>
              <a:t>Byla prokázána </a:t>
            </a:r>
            <a:r>
              <a:rPr lang="cs-CZ" altLang="cs-CZ" sz="3200" dirty="0" err="1" smtClean="0"/>
              <a:t>postkapilární</a:t>
            </a:r>
            <a:r>
              <a:rPr lang="cs-CZ" altLang="cs-CZ" sz="3200" dirty="0" smtClean="0"/>
              <a:t> plicní hypertenze</a:t>
            </a:r>
          </a:p>
          <a:p>
            <a:pPr marL="571500" indent="-571500"/>
            <a:r>
              <a:rPr lang="cs-CZ" sz="3200" dirty="0" smtClean="0"/>
              <a:t>s hodnotou PAPM 78 </a:t>
            </a:r>
            <a:r>
              <a:rPr lang="cs-CZ" sz="3200" dirty="0" err="1" smtClean="0"/>
              <a:t>mmHg</a:t>
            </a:r>
            <a:r>
              <a:rPr lang="cs-CZ" sz="3200" dirty="0" smtClean="0"/>
              <a:t>.</a:t>
            </a:r>
            <a:endParaRPr lang="cs-CZ" sz="1600" dirty="0">
              <a:cs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Funkční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Spirometry - stolní, přenosné, ručn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9429" y="3410403"/>
            <a:ext cx="2676525" cy="267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cs-CZ" sz="3200" dirty="0" smtClean="0">
                <a:cs typeface="Calibri"/>
              </a:rPr>
              <a:t>RTG nález je chudý bez průkazu výraznější</a:t>
            </a:r>
          </a:p>
          <a:p>
            <a:pPr marL="571500" indent="-571500" algn="just"/>
            <a:r>
              <a:rPr lang="cs-CZ" sz="3200" dirty="0" err="1" smtClean="0">
                <a:cs typeface="Calibri"/>
              </a:rPr>
              <a:t>fibrotizace</a:t>
            </a:r>
            <a:r>
              <a:rPr lang="cs-CZ" sz="3200" dirty="0" smtClean="0">
                <a:cs typeface="Calibri"/>
              </a:rPr>
              <a:t> </a:t>
            </a:r>
            <a:r>
              <a:rPr lang="cs-CZ" sz="3200" dirty="0" err="1" smtClean="0">
                <a:cs typeface="Calibri"/>
              </a:rPr>
              <a:t>intersticia</a:t>
            </a:r>
            <a:r>
              <a:rPr lang="cs-CZ" sz="3200" dirty="0" smtClean="0">
                <a:cs typeface="Calibri"/>
              </a:rPr>
              <a:t> a bez ložiskových změn.  </a:t>
            </a:r>
            <a:endParaRPr lang="cs-CZ" sz="1600" dirty="0">
              <a:cs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Zobrazovací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66" name="Picture 2" descr="X Ray Viewer, 17 Inch, 3 Kg at Rs 2500 in Nagpur | ID: 22628800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0032" y="3023960"/>
            <a:ext cx="3110139" cy="3110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607026" y="1395734"/>
            <a:ext cx="7932797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cs-CZ" sz="3200" dirty="0" smtClean="0">
                <a:cs typeface="Calibri"/>
              </a:rPr>
              <a:t>K vyšetření po </a:t>
            </a:r>
            <a:r>
              <a:rPr lang="cs-CZ" sz="3200" dirty="0" err="1" smtClean="0">
                <a:cs typeface="Calibri"/>
              </a:rPr>
              <a:t>DLTx</a:t>
            </a:r>
            <a:r>
              <a:rPr lang="cs-CZ" sz="3200" dirty="0" smtClean="0">
                <a:cs typeface="Calibri"/>
              </a:rPr>
              <a:t> zaslána obě plicní křídla. </a:t>
            </a:r>
          </a:p>
          <a:p>
            <a:pPr marL="571500" indent="-571500" algn="just"/>
            <a:r>
              <a:rPr lang="cs-CZ" sz="3200" dirty="0" smtClean="0">
                <a:cs typeface="Calibri"/>
              </a:rPr>
              <a:t>R</a:t>
            </a:r>
            <a:r>
              <a:rPr lang="cs-CZ" altLang="cs-CZ" sz="3200" dirty="0" smtClean="0"/>
              <a:t>ozměry </a:t>
            </a:r>
            <a:r>
              <a:rPr lang="cs-CZ" altLang="cs-CZ" sz="3200" dirty="0" err="1" smtClean="0"/>
              <a:t>explantovaných</a:t>
            </a:r>
            <a:r>
              <a:rPr lang="cs-CZ" altLang="cs-CZ" sz="3200" dirty="0" smtClean="0"/>
              <a:t> plic příjemce - pravá </a:t>
            </a:r>
          </a:p>
          <a:p>
            <a:pPr marL="571500" indent="-571500" algn="just"/>
            <a:r>
              <a:rPr lang="cs-CZ" sz="3200" dirty="0" smtClean="0"/>
              <a:t>200x190x50 mm, levá 190x150x50 mm</a:t>
            </a:r>
            <a:r>
              <a:rPr lang="cs-CZ" sz="3200" dirty="0" smtClean="0">
                <a:cs typeface="Calibri"/>
              </a:rPr>
              <a:t>.</a:t>
            </a:r>
          </a:p>
          <a:p>
            <a:pPr marL="571500" indent="-571500" algn="just"/>
            <a:r>
              <a:rPr lang="cs-CZ" altLang="cs-CZ" sz="3200" dirty="0" smtClean="0"/>
              <a:t>Makroskopicky obě plíce </a:t>
            </a:r>
            <a:r>
              <a:rPr lang="cs-CZ" altLang="cs-CZ" sz="3200" dirty="0" err="1" smtClean="0"/>
              <a:t>difuzně</a:t>
            </a:r>
            <a:r>
              <a:rPr lang="cs-CZ" altLang="cs-CZ" sz="3200" dirty="0" smtClean="0"/>
              <a:t> překrvené až</a:t>
            </a:r>
          </a:p>
          <a:p>
            <a:pPr marL="571500" indent="-571500" algn="just"/>
            <a:r>
              <a:rPr lang="cs-CZ" altLang="cs-CZ" sz="3200" dirty="0" err="1" smtClean="0"/>
              <a:t>prokrvácené</a:t>
            </a:r>
            <a:r>
              <a:rPr lang="cs-CZ" altLang="cs-CZ" sz="3200" dirty="0" smtClean="0"/>
              <a:t> s tmavě červenou barvou a </a:t>
            </a:r>
            <a:r>
              <a:rPr lang="cs-CZ" altLang="cs-CZ" sz="3200" dirty="0" smtClean="0"/>
              <a:t>tužší</a:t>
            </a:r>
            <a:endParaRPr lang="cs-CZ" altLang="cs-CZ" sz="3200" dirty="0" smtClean="0"/>
          </a:p>
          <a:p>
            <a:pPr marL="571500" indent="-571500" algn="just"/>
            <a:r>
              <a:rPr lang="cs-CZ" altLang="cs-CZ" sz="3200" dirty="0" smtClean="0"/>
              <a:t>konzistencí, bez ložiskových změn.  </a:t>
            </a:r>
            <a:endParaRPr lang="cs-CZ" sz="3200" dirty="0">
              <a:cs typeface="Calibri"/>
            </a:endParaRP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Resekce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Histopatologické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2" name="Picture 2" descr="C:\Users\balko45952\Desktop\Akademická\Studie\2 - plakáty\2021 - Plicni kapilarni hemangiomatoza\B8695-20_orcein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319667"/>
            <a:ext cx="6242050" cy="4681537"/>
          </a:xfrm>
          <a:prstGeom prst="rect">
            <a:avLst/>
          </a:prstGeom>
          <a:noFill/>
        </p:spPr>
      </p:pic>
      <p:sp>
        <p:nvSpPr>
          <p:cNvPr id="9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3538912" y="6083848"/>
            <a:ext cx="226680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r>
              <a:rPr lang="cs-CZ" sz="3200" dirty="0" err="1" smtClean="0">
                <a:cs typeface="Calibri"/>
              </a:rPr>
              <a:t>orcein</a:t>
            </a:r>
            <a:endParaRPr lang="cs-CZ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2">
            <a:extLst>
              <a:ext uri="{FF2B5EF4-FFF2-40B4-BE49-F238E27FC236}">
                <a16:creationId xmlns:a16="http://schemas.microsoft.com/office/drawing/2014/main" xmlns="" id="{CFDD94E7-3A3F-4BE1-8F9E-B2E1EBBDF822}"/>
              </a:ext>
            </a:extLst>
          </p:cNvPr>
          <p:cNvSpPr txBox="1"/>
          <p:nvPr/>
        </p:nvSpPr>
        <p:spPr>
          <a:xfrm>
            <a:off x="667261" y="297566"/>
            <a:ext cx="786713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200" b="1" dirty="0" smtClean="0">
                <a:solidFill>
                  <a:srgbClr val="C00000"/>
                </a:solidFill>
              </a:rPr>
              <a:t>Histopatologické vyšetření</a:t>
            </a:r>
            <a:endParaRPr lang="cs-CZ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1026" name="AutoShape 2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Základní funkční vyšetření p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7" name="Picture 1" descr="C:\Users\balko45952\Desktop\Akademická\Studie\2 - plakáty\2021 - Plicni kapilarni hemangiomatoza\B8695-20_CD31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033" y="1247096"/>
            <a:ext cx="6242050" cy="4681537"/>
          </a:xfrm>
          <a:prstGeom prst="rect">
            <a:avLst/>
          </a:prstGeom>
          <a:noFill/>
        </p:spPr>
      </p:pic>
      <p:sp>
        <p:nvSpPr>
          <p:cNvPr id="9" name="TextovéPole 1">
            <a:extLst>
              <a:ext uri="{FF2B5EF4-FFF2-40B4-BE49-F238E27FC236}">
                <a16:creationId xmlns:a16="http://schemas.microsoft.com/office/drawing/2014/main" xmlns="" id="{B3D32712-363A-4BBB-B6A0-705E8D937E3B}"/>
              </a:ext>
            </a:extLst>
          </p:cNvPr>
          <p:cNvSpPr txBox="1"/>
          <p:nvPr/>
        </p:nvSpPr>
        <p:spPr>
          <a:xfrm>
            <a:off x="3538912" y="6083848"/>
            <a:ext cx="226680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r>
              <a:rPr lang="cs-CZ" sz="3200" dirty="0" smtClean="0">
                <a:cs typeface="Calibri"/>
              </a:rPr>
              <a:t>IHC CD31</a:t>
            </a:r>
            <a:endParaRPr lang="cs-CZ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164</Words>
  <Application>Microsoft Office PowerPoint</Application>
  <PresentationFormat>Předvádění na obrazovce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Zámečník</dc:creator>
  <cp:lastModifiedBy>Balko45952</cp:lastModifiedBy>
  <cp:revision>806</cp:revision>
  <dcterms:created xsi:type="dcterms:W3CDTF">2021-07-07T16:49:10Z</dcterms:created>
  <dcterms:modified xsi:type="dcterms:W3CDTF">2023-03-20T06:39:04Z</dcterms:modified>
</cp:coreProperties>
</file>