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77" r:id="rId9"/>
    <p:sldId id="296" r:id="rId10"/>
    <p:sldId id="297" r:id="rId11"/>
    <p:sldId id="264" r:id="rId12"/>
    <p:sldId id="267" r:id="rId13"/>
    <p:sldId id="268" r:id="rId14"/>
    <p:sldId id="269" r:id="rId15"/>
    <p:sldId id="273" r:id="rId16"/>
    <p:sldId id="272" r:id="rId17"/>
    <p:sldId id="271" r:id="rId18"/>
    <p:sldId id="270" r:id="rId19"/>
    <p:sldId id="266" r:id="rId20"/>
    <p:sldId id="276" r:id="rId21"/>
    <p:sldId id="279" r:id="rId22"/>
    <p:sldId id="281" r:id="rId23"/>
    <p:sldId id="282" r:id="rId24"/>
    <p:sldId id="283" r:id="rId25"/>
    <p:sldId id="284" r:id="rId26"/>
    <p:sldId id="285" r:id="rId27"/>
    <p:sldId id="280" r:id="rId28"/>
    <p:sldId id="286" r:id="rId29"/>
    <p:sldId id="287" r:id="rId30"/>
    <p:sldId id="288" r:id="rId31"/>
    <p:sldId id="278" r:id="rId32"/>
    <p:sldId id="289" r:id="rId33"/>
    <p:sldId id="290" r:id="rId34"/>
    <p:sldId id="291" r:id="rId35"/>
    <p:sldId id="293" r:id="rId36"/>
    <p:sldId id="294" r:id="rId37"/>
    <p:sldId id="292" r:id="rId38"/>
    <p:sldId id="275" r:id="rId39"/>
    <p:sldId id="295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2" r:id="rId55"/>
    <p:sldId id="313" r:id="rId56"/>
    <p:sldId id="314" r:id="rId57"/>
    <p:sldId id="315" r:id="rId58"/>
    <p:sldId id="319" r:id="rId59"/>
    <p:sldId id="317" r:id="rId6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6"/>
  </p:normalViewPr>
  <p:slideViewPr>
    <p:cSldViewPr>
      <p:cViewPr varScale="1">
        <p:scale>
          <a:sx n="103" d="100"/>
          <a:sy n="103" d="100"/>
        </p:scale>
        <p:origin x="188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16.04.2022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16.04.2022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16.04.2022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16.04.2022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16.04.2022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16.04.2022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16.04.2022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16.04.2022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16.04.2022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16.04.2022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16.04.2022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2481B-5154-415F-B752-558547769AA3}" type="datetimeFigureOut">
              <a:rPr lang="cs-CZ" smtClean="0"/>
              <a:pPr/>
              <a:t>16.04.2022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err="1"/>
              <a:t>Pathology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exocrine</a:t>
            </a:r>
            <a:r>
              <a:rPr lang="cs-CZ" dirty="0"/>
              <a:t> pankreas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MUDr. Miroslav Koblížek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Congenital</a:t>
            </a:r>
            <a:r>
              <a:rPr lang="cs-CZ" dirty="0"/>
              <a:t> </a:t>
            </a:r>
            <a:r>
              <a:rPr lang="cs-CZ" dirty="0" err="1"/>
              <a:t>anomalies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Pancreatic</a:t>
            </a:r>
            <a:r>
              <a:rPr lang="cs-CZ" dirty="0"/>
              <a:t> </a:t>
            </a:r>
            <a:r>
              <a:rPr lang="cs-CZ" dirty="0" err="1"/>
              <a:t>heterotopia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E100DFE-4643-430F-A8AA-9E06EA9B75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5656" y="2455507"/>
            <a:ext cx="5904656" cy="393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8244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Schedule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err="1">
                <a:solidFill>
                  <a:schemeClr val="bg1">
                    <a:lumMod val="50000"/>
                  </a:schemeClr>
                </a:solidFill>
              </a:rPr>
              <a:t>Congenital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dirty="0" err="1">
                <a:solidFill>
                  <a:schemeClr val="bg1">
                    <a:lumMod val="50000"/>
                  </a:schemeClr>
                </a:solidFill>
              </a:rPr>
              <a:t>anomalies</a:t>
            </a:r>
            <a:endParaRPr lang="cs-CZ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cs-CZ" b="1" dirty="0" err="1"/>
              <a:t>Cystic</a:t>
            </a:r>
            <a:r>
              <a:rPr lang="cs-CZ" b="1" dirty="0"/>
              <a:t> </a:t>
            </a:r>
            <a:r>
              <a:rPr lang="cs-CZ" b="1" dirty="0" err="1"/>
              <a:t>fibrosis</a:t>
            </a:r>
            <a:endParaRPr lang="cs-CZ" b="1" dirty="0"/>
          </a:p>
          <a:p>
            <a:r>
              <a:rPr lang="cs-CZ" dirty="0" err="1">
                <a:solidFill>
                  <a:schemeClr val="bg1">
                    <a:lumMod val="50000"/>
                  </a:schemeClr>
                </a:solidFill>
              </a:rPr>
              <a:t>Inflammation</a:t>
            </a:r>
            <a:endParaRPr lang="cs-CZ" dirty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r>
              <a:rPr lang="cs-CZ" dirty="0" err="1">
                <a:solidFill>
                  <a:schemeClr val="bg1">
                    <a:lumMod val="50000"/>
                  </a:schemeClr>
                </a:solidFill>
              </a:rPr>
              <a:t>Acute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dirty="0" err="1">
                <a:solidFill>
                  <a:schemeClr val="bg1">
                    <a:lumMod val="50000"/>
                  </a:schemeClr>
                </a:solidFill>
              </a:rPr>
              <a:t>pancreatitis</a:t>
            </a:r>
            <a:endParaRPr lang="cs-CZ" dirty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r>
              <a:rPr lang="cs-CZ" dirty="0" err="1">
                <a:solidFill>
                  <a:schemeClr val="bg1">
                    <a:lumMod val="50000"/>
                  </a:schemeClr>
                </a:solidFill>
              </a:rPr>
              <a:t>Chronic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dirty="0" err="1">
                <a:solidFill>
                  <a:schemeClr val="bg1">
                    <a:lumMod val="50000"/>
                  </a:schemeClr>
                </a:solidFill>
              </a:rPr>
              <a:t>pancreatitis</a:t>
            </a:r>
            <a:endParaRPr lang="cs-CZ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cs-CZ" dirty="0" err="1">
                <a:solidFill>
                  <a:schemeClr val="bg1">
                    <a:lumMod val="50000"/>
                  </a:schemeClr>
                </a:solidFill>
              </a:rPr>
              <a:t>Tumors</a:t>
            </a:r>
            <a:endParaRPr lang="cs-CZ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Cystic</a:t>
            </a:r>
            <a:r>
              <a:rPr lang="cs-CZ" dirty="0"/>
              <a:t> </a:t>
            </a:r>
            <a:r>
              <a:rPr lang="cs-CZ" dirty="0" err="1"/>
              <a:t>fibrosis</a:t>
            </a:r>
            <a:r>
              <a:rPr lang="cs-CZ" dirty="0"/>
              <a:t> </a:t>
            </a:r>
            <a:r>
              <a:rPr lang="cs-CZ" i="1" dirty="0"/>
              <a:t>(</a:t>
            </a:r>
            <a:r>
              <a:rPr lang="cs-CZ" i="1" dirty="0" err="1"/>
              <a:t>mucoviscidosis</a:t>
            </a:r>
            <a:r>
              <a:rPr lang="cs-CZ" i="1" dirty="0"/>
              <a:t>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AR </a:t>
            </a:r>
            <a:r>
              <a:rPr lang="cs-CZ" dirty="0" err="1"/>
              <a:t>disease</a:t>
            </a:r>
            <a:endParaRPr lang="cs-CZ" dirty="0"/>
          </a:p>
          <a:p>
            <a:r>
              <a:rPr lang="cs-CZ" dirty="0"/>
              <a:t>incidence – 1/2500</a:t>
            </a:r>
          </a:p>
          <a:p>
            <a:r>
              <a:rPr lang="cs-CZ" dirty="0" err="1"/>
              <a:t>mutation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i="1" dirty="0"/>
              <a:t>CFTR </a:t>
            </a:r>
            <a:r>
              <a:rPr lang="cs-CZ" dirty="0"/>
              <a:t>gene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Cystic</a:t>
            </a:r>
            <a:r>
              <a:rPr lang="cs-CZ" dirty="0"/>
              <a:t> </a:t>
            </a:r>
            <a:r>
              <a:rPr lang="cs-CZ" dirty="0" err="1"/>
              <a:t>fibrosis</a:t>
            </a:r>
            <a:endParaRPr lang="cs-CZ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1142984"/>
            <a:ext cx="6500858" cy="3029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3286124"/>
            <a:ext cx="7072362" cy="3342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Cystic</a:t>
            </a:r>
            <a:r>
              <a:rPr lang="cs-CZ" dirty="0"/>
              <a:t> </a:t>
            </a:r>
            <a:r>
              <a:rPr lang="cs-CZ" dirty="0" err="1"/>
              <a:t>fibrosis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Pancreas</a:t>
            </a:r>
            <a:endParaRPr lang="cs-CZ" dirty="0"/>
          </a:p>
          <a:p>
            <a:pPr lvl="1"/>
            <a:r>
              <a:rPr lang="cs-CZ" dirty="0" err="1"/>
              <a:t>accumulation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hyperconcentrated</a:t>
            </a:r>
            <a:r>
              <a:rPr lang="cs-CZ" dirty="0"/>
              <a:t> </a:t>
            </a:r>
            <a:r>
              <a:rPr lang="cs-CZ" dirty="0" err="1"/>
              <a:t>mucus</a:t>
            </a:r>
            <a:r>
              <a:rPr lang="cs-CZ" dirty="0"/>
              <a:t> -&gt;</a:t>
            </a:r>
          </a:p>
          <a:p>
            <a:pPr lvl="1">
              <a:buNone/>
            </a:pPr>
            <a:r>
              <a:rPr lang="cs-CZ" dirty="0"/>
              <a:t>-&gt; </a:t>
            </a:r>
            <a:r>
              <a:rPr lang="cs-CZ" dirty="0" err="1"/>
              <a:t>duct</a:t>
            </a:r>
            <a:r>
              <a:rPr lang="cs-CZ" dirty="0"/>
              <a:t> </a:t>
            </a:r>
            <a:r>
              <a:rPr lang="cs-CZ" dirty="0" err="1"/>
              <a:t>obstruction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b="1" dirty="0" err="1"/>
              <a:t>cystic</a:t>
            </a:r>
            <a:r>
              <a:rPr lang="cs-CZ" dirty="0"/>
              <a:t> </a:t>
            </a:r>
            <a:r>
              <a:rPr lang="cs-CZ" dirty="0" err="1"/>
              <a:t>dilation</a:t>
            </a:r>
            <a:r>
              <a:rPr lang="cs-CZ" dirty="0"/>
              <a:t> -&gt;</a:t>
            </a:r>
          </a:p>
          <a:p>
            <a:pPr lvl="1">
              <a:buNone/>
            </a:pPr>
            <a:r>
              <a:rPr lang="cs-CZ" dirty="0"/>
              <a:t>-&gt; </a:t>
            </a:r>
            <a:r>
              <a:rPr lang="cs-CZ" dirty="0" err="1"/>
              <a:t>atrophy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exocrine</a:t>
            </a:r>
            <a:r>
              <a:rPr lang="cs-CZ" dirty="0"/>
              <a:t> </a:t>
            </a:r>
            <a:r>
              <a:rPr lang="cs-CZ" dirty="0" err="1"/>
              <a:t>pancreas</a:t>
            </a:r>
            <a:r>
              <a:rPr lang="cs-CZ" dirty="0"/>
              <a:t> -&gt;</a:t>
            </a:r>
          </a:p>
          <a:p>
            <a:pPr lvl="1">
              <a:buNone/>
            </a:pPr>
            <a:r>
              <a:rPr lang="cs-CZ" dirty="0"/>
              <a:t>-&gt; </a:t>
            </a:r>
            <a:r>
              <a:rPr lang="cs-CZ" b="1" dirty="0" err="1"/>
              <a:t>fibrosis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stroma</a:t>
            </a:r>
          </a:p>
          <a:p>
            <a:pPr lvl="1">
              <a:buNone/>
            </a:pPr>
            <a:endParaRPr lang="cs-CZ" dirty="0"/>
          </a:p>
          <a:p>
            <a:pPr lvl="1">
              <a:buFontTx/>
              <a:buChar char="-"/>
            </a:pPr>
            <a:r>
              <a:rPr lang="cs-CZ" dirty="0" err="1"/>
              <a:t>islets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Langerhans </a:t>
            </a:r>
            <a:r>
              <a:rPr lang="cs-CZ" dirty="0" err="1"/>
              <a:t>remains</a:t>
            </a:r>
            <a:r>
              <a:rPr lang="cs-CZ" dirty="0"/>
              <a:t> </a:t>
            </a:r>
            <a:r>
              <a:rPr lang="cs-CZ" dirty="0" err="1"/>
              <a:t>relatively</a:t>
            </a:r>
            <a:r>
              <a:rPr lang="cs-CZ" dirty="0"/>
              <a:t> </a:t>
            </a:r>
            <a:r>
              <a:rPr lang="cs-CZ" dirty="0" err="1"/>
              <a:t>intact</a:t>
            </a:r>
            <a:r>
              <a:rPr lang="cs-CZ" dirty="0"/>
              <a:t>,</a:t>
            </a:r>
          </a:p>
          <a:p>
            <a:pPr lvl="2">
              <a:buFontTx/>
              <a:buChar char="-"/>
            </a:pPr>
            <a:r>
              <a:rPr lang="cs-CZ" dirty="0"/>
              <a:t>in severe </a:t>
            </a:r>
            <a:r>
              <a:rPr lang="cs-CZ" dirty="0" err="1"/>
              <a:t>cases</a:t>
            </a:r>
            <a:r>
              <a:rPr lang="cs-CZ" dirty="0"/>
              <a:t> </a:t>
            </a:r>
            <a:r>
              <a:rPr lang="cs-CZ" dirty="0" err="1"/>
              <a:t>numeric</a:t>
            </a:r>
            <a:r>
              <a:rPr lang="cs-CZ" dirty="0"/>
              <a:t> </a:t>
            </a:r>
            <a:r>
              <a:rPr lang="cs-CZ" dirty="0" err="1"/>
              <a:t>reduction</a:t>
            </a:r>
            <a:r>
              <a:rPr lang="cs-CZ" dirty="0"/>
              <a:t> -&gt; </a:t>
            </a:r>
            <a:r>
              <a:rPr lang="cs-CZ" i="1" dirty="0"/>
              <a:t>diabetes </a:t>
            </a:r>
            <a:r>
              <a:rPr lang="cs-CZ" i="1" dirty="0" err="1"/>
              <a:t>mellitus</a:t>
            </a:r>
            <a:endParaRPr lang="cs-CZ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Cystic</a:t>
            </a:r>
            <a:r>
              <a:rPr lang="cs-CZ" dirty="0"/>
              <a:t> </a:t>
            </a:r>
            <a:r>
              <a:rPr lang="cs-CZ" dirty="0" err="1"/>
              <a:t>fibrosis</a:t>
            </a:r>
            <a:endParaRPr lang="cs-CZ" dirty="0"/>
          </a:p>
        </p:txBody>
      </p:sp>
      <p:pic>
        <p:nvPicPr>
          <p:cNvPr id="3074" name="Picture 2" descr="C:\Users\koblizek45974\ownCloud\Medici\pankreas\cystická fibróz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428736"/>
            <a:ext cx="7215238" cy="48114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Cystic</a:t>
            </a:r>
            <a:r>
              <a:rPr lang="cs-CZ" dirty="0"/>
              <a:t> </a:t>
            </a:r>
            <a:r>
              <a:rPr lang="cs-CZ" dirty="0" err="1"/>
              <a:t>fibrosis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Pancreas</a:t>
            </a:r>
            <a:endParaRPr lang="cs-CZ" dirty="0"/>
          </a:p>
          <a:p>
            <a:pPr lvl="1"/>
            <a:r>
              <a:rPr lang="cs-CZ" dirty="0" err="1"/>
              <a:t>deficiency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pancreatic</a:t>
            </a:r>
            <a:r>
              <a:rPr lang="cs-CZ" dirty="0"/>
              <a:t> </a:t>
            </a:r>
            <a:r>
              <a:rPr lang="cs-CZ" dirty="0" err="1"/>
              <a:t>enzymes</a:t>
            </a:r>
            <a:r>
              <a:rPr lang="cs-CZ" dirty="0"/>
              <a:t> -&gt;</a:t>
            </a:r>
          </a:p>
          <a:p>
            <a:pPr lvl="1">
              <a:buNone/>
            </a:pPr>
            <a:r>
              <a:rPr lang="cs-CZ" dirty="0"/>
              <a:t>-&gt; </a:t>
            </a:r>
            <a:r>
              <a:rPr lang="cs-CZ" dirty="0" err="1"/>
              <a:t>steatorhea</a:t>
            </a:r>
            <a:endParaRPr lang="cs-CZ" dirty="0"/>
          </a:p>
          <a:p>
            <a:pPr lvl="1">
              <a:buNone/>
            </a:pPr>
            <a:r>
              <a:rPr lang="cs-CZ" dirty="0"/>
              <a:t>-&gt; </a:t>
            </a:r>
            <a:r>
              <a:rPr lang="cs-CZ" dirty="0" err="1"/>
              <a:t>malabsorption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vitamins</a:t>
            </a:r>
            <a:endParaRPr lang="cs-CZ" dirty="0"/>
          </a:p>
          <a:p>
            <a:pPr lvl="1">
              <a:buNone/>
            </a:pPr>
            <a:endParaRPr lang="cs-CZ" dirty="0"/>
          </a:p>
          <a:p>
            <a:pPr lvl="1">
              <a:buNone/>
            </a:pPr>
            <a:r>
              <a:rPr lang="cs-CZ" dirty="0"/>
              <a:t>-&gt; </a:t>
            </a:r>
            <a:r>
              <a:rPr lang="cs-CZ" dirty="0" err="1"/>
              <a:t>supplements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pancreatic</a:t>
            </a:r>
            <a:r>
              <a:rPr lang="cs-CZ" dirty="0"/>
              <a:t> </a:t>
            </a:r>
            <a:r>
              <a:rPr lang="cs-CZ" dirty="0" err="1"/>
              <a:t>enzymes</a:t>
            </a:r>
            <a:endParaRPr lang="cs-CZ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Cystic</a:t>
            </a:r>
            <a:r>
              <a:rPr lang="cs-CZ" dirty="0"/>
              <a:t> </a:t>
            </a:r>
            <a:r>
              <a:rPr lang="cs-CZ" dirty="0" err="1"/>
              <a:t>fibrosis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Lungs</a:t>
            </a:r>
            <a:endParaRPr lang="cs-CZ" dirty="0"/>
          </a:p>
          <a:p>
            <a:pPr lvl="1"/>
            <a:r>
              <a:rPr lang="cs-CZ" dirty="0" err="1"/>
              <a:t>clinically</a:t>
            </a:r>
            <a:r>
              <a:rPr lang="cs-CZ" dirty="0"/>
              <a:t> most </a:t>
            </a:r>
            <a:r>
              <a:rPr lang="cs-CZ" dirty="0" err="1"/>
              <a:t>important</a:t>
            </a:r>
            <a:endParaRPr lang="cs-CZ" dirty="0"/>
          </a:p>
          <a:p>
            <a:pPr lvl="1"/>
            <a:r>
              <a:rPr lang="cs-CZ" dirty="0" err="1"/>
              <a:t>bacterial</a:t>
            </a:r>
            <a:r>
              <a:rPr lang="cs-CZ" dirty="0"/>
              <a:t> </a:t>
            </a:r>
            <a:r>
              <a:rPr lang="cs-CZ" dirty="0" err="1"/>
              <a:t>overgrowth</a:t>
            </a:r>
            <a:r>
              <a:rPr lang="cs-CZ" dirty="0"/>
              <a:t> in </a:t>
            </a:r>
            <a:r>
              <a:rPr lang="cs-CZ" dirty="0" err="1"/>
              <a:t>stagnating</a:t>
            </a:r>
            <a:r>
              <a:rPr lang="cs-CZ" dirty="0"/>
              <a:t> </a:t>
            </a:r>
            <a:r>
              <a:rPr lang="cs-CZ" dirty="0" err="1"/>
              <a:t>mucus</a:t>
            </a:r>
            <a:r>
              <a:rPr lang="cs-CZ" dirty="0"/>
              <a:t> -&gt;</a:t>
            </a:r>
          </a:p>
          <a:p>
            <a:pPr lvl="1">
              <a:buNone/>
            </a:pPr>
            <a:r>
              <a:rPr lang="cs-CZ" dirty="0"/>
              <a:t>-&gt; </a:t>
            </a:r>
            <a:r>
              <a:rPr lang="cs-CZ" dirty="0" err="1"/>
              <a:t>recurrent</a:t>
            </a:r>
            <a:r>
              <a:rPr lang="cs-CZ" dirty="0"/>
              <a:t> </a:t>
            </a:r>
            <a:r>
              <a:rPr lang="cs-CZ" dirty="0" err="1"/>
              <a:t>infections</a:t>
            </a:r>
            <a:r>
              <a:rPr lang="cs-CZ" dirty="0"/>
              <a:t> -&gt;</a:t>
            </a:r>
          </a:p>
          <a:p>
            <a:pPr lvl="1">
              <a:buNone/>
            </a:pPr>
            <a:r>
              <a:rPr lang="cs-CZ" dirty="0"/>
              <a:t>-&gt; </a:t>
            </a:r>
            <a:r>
              <a:rPr lang="cs-CZ" dirty="0" err="1"/>
              <a:t>obstruction</a:t>
            </a:r>
            <a:r>
              <a:rPr lang="cs-CZ" dirty="0"/>
              <a:t> </a:t>
            </a:r>
            <a:r>
              <a:rPr lang="cs-CZ" dirty="0" err="1"/>
              <a:t>lung</a:t>
            </a:r>
            <a:r>
              <a:rPr lang="cs-CZ" dirty="0"/>
              <a:t> </a:t>
            </a:r>
            <a:r>
              <a:rPr lang="cs-CZ" dirty="0" err="1"/>
              <a:t>disease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cor</a:t>
            </a:r>
            <a:r>
              <a:rPr lang="cs-CZ" dirty="0"/>
              <a:t> </a:t>
            </a:r>
            <a:r>
              <a:rPr lang="cs-CZ" dirty="0" err="1"/>
              <a:t>pulmonale</a:t>
            </a:r>
            <a:r>
              <a:rPr lang="cs-CZ" dirty="0"/>
              <a:t> </a:t>
            </a:r>
            <a:r>
              <a:rPr lang="cs-CZ" dirty="0" err="1"/>
              <a:t>chronicum</a:t>
            </a:r>
            <a:endParaRPr lang="cs-CZ" dirty="0"/>
          </a:p>
          <a:p>
            <a:pPr lvl="1">
              <a:buNone/>
            </a:pPr>
            <a:endParaRPr lang="cs-CZ" dirty="0"/>
          </a:p>
          <a:p>
            <a:pPr lvl="1">
              <a:buNone/>
            </a:pPr>
            <a:r>
              <a:rPr lang="cs-CZ" dirty="0"/>
              <a:t>-&gt; </a:t>
            </a:r>
            <a:r>
              <a:rPr lang="cs-CZ" dirty="0" err="1"/>
              <a:t>airways</a:t>
            </a:r>
            <a:r>
              <a:rPr lang="cs-CZ" dirty="0"/>
              <a:t> </a:t>
            </a:r>
            <a:r>
              <a:rPr lang="cs-CZ" dirty="0" err="1"/>
              <a:t>rehabilitation</a:t>
            </a:r>
            <a:r>
              <a:rPr lang="cs-CZ" dirty="0"/>
              <a:t> -&gt; </a:t>
            </a:r>
            <a:r>
              <a:rPr lang="cs-CZ" dirty="0" err="1"/>
              <a:t>lung</a:t>
            </a:r>
            <a:r>
              <a:rPr lang="cs-CZ" dirty="0"/>
              <a:t> </a:t>
            </a:r>
            <a:r>
              <a:rPr lang="cs-CZ" dirty="0" err="1"/>
              <a:t>transplantation</a:t>
            </a:r>
            <a:endParaRPr lang="cs-CZ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Cystic</a:t>
            </a:r>
            <a:r>
              <a:rPr lang="cs-CZ" dirty="0"/>
              <a:t> </a:t>
            </a:r>
            <a:r>
              <a:rPr lang="cs-CZ" dirty="0" err="1"/>
              <a:t>fibrosis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Other</a:t>
            </a:r>
            <a:r>
              <a:rPr lang="cs-CZ" dirty="0"/>
              <a:t> </a:t>
            </a:r>
            <a:r>
              <a:rPr lang="cs-CZ" dirty="0" err="1"/>
              <a:t>complications</a:t>
            </a:r>
            <a:endParaRPr lang="cs-CZ" dirty="0"/>
          </a:p>
          <a:p>
            <a:pPr lvl="1"/>
            <a:r>
              <a:rPr lang="cs-CZ" dirty="0"/>
              <a:t>GIT – </a:t>
            </a:r>
            <a:r>
              <a:rPr lang="cs-CZ" dirty="0" err="1"/>
              <a:t>meconium</a:t>
            </a:r>
            <a:r>
              <a:rPr lang="cs-CZ" dirty="0"/>
              <a:t> ileus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newborns</a:t>
            </a:r>
            <a:endParaRPr lang="cs-CZ" dirty="0"/>
          </a:p>
          <a:p>
            <a:pPr lvl="1"/>
            <a:r>
              <a:rPr lang="cs-CZ" dirty="0" err="1"/>
              <a:t>bile</a:t>
            </a:r>
            <a:r>
              <a:rPr lang="cs-CZ" dirty="0"/>
              <a:t> </a:t>
            </a:r>
            <a:r>
              <a:rPr lang="cs-CZ" dirty="0" err="1"/>
              <a:t>ducts</a:t>
            </a:r>
            <a:r>
              <a:rPr lang="cs-CZ" dirty="0"/>
              <a:t> – </a:t>
            </a:r>
            <a:r>
              <a:rPr lang="cs-CZ" dirty="0" err="1"/>
              <a:t>stagnation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biliary</a:t>
            </a:r>
            <a:r>
              <a:rPr lang="cs-CZ" dirty="0"/>
              <a:t> </a:t>
            </a:r>
            <a:r>
              <a:rPr lang="cs-CZ" dirty="0" err="1"/>
              <a:t>cirrhosis</a:t>
            </a:r>
            <a:endParaRPr lang="cs-CZ" dirty="0"/>
          </a:p>
          <a:p>
            <a:pPr lvl="1"/>
            <a:r>
              <a:rPr lang="cs-CZ" dirty="0" err="1"/>
              <a:t>salivary</a:t>
            </a:r>
            <a:r>
              <a:rPr lang="cs-CZ" dirty="0"/>
              <a:t> </a:t>
            </a:r>
            <a:r>
              <a:rPr lang="cs-CZ" dirty="0" err="1"/>
              <a:t>glands</a:t>
            </a:r>
            <a:r>
              <a:rPr lang="cs-CZ" dirty="0"/>
              <a:t> – </a:t>
            </a:r>
            <a:r>
              <a:rPr lang="cs-CZ" dirty="0" err="1"/>
              <a:t>mucus</a:t>
            </a:r>
            <a:r>
              <a:rPr lang="cs-CZ" dirty="0"/>
              <a:t> </a:t>
            </a:r>
            <a:r>
              <a:rPr lang="cs-CZ" dirty="0" err="1"/>
              <a:t>stagnation</a:t>
            </a:r>
            <a:r>
              <a:rPr lang="cs-CZ" dirty="0"/>
              <a:t>, </a:t>
            </a:r>
            <a:r>
              <a:rPr lang="cs-CZ" dirty="0" err="1"/>
              <a:t>atrophy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fibrosis</a:t>
            </a:r>
            <a:endParaRPr lang="cs-CZ" dirty="0"/>
          </a:p>
          <a:p>
            <a:pPr lvl="1"/>
            <a:r>
              <a:rPr lang="cs-CZ" dirty="0" err="1"/>
              <a:t>azoospermia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infertility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Schedule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err="1">
                <a:solidFill>
                  <a:schemeClr val="bg1">
                    <a:lumMod val="50000"/>
                  </a:schemeClr>
                </a:solidFill>
              </a:rPr>
              <a:t>Congenital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dirty="0" err="1">
                <a:solidFill>
                  <a:schemeClr val="bg1">
                    <a:lumMod val="50000"/>
                  </a:schemeClr>
                </a:solidFill>
              </a:rPr>
              <a:t>anomalies</a:t>
            </a:r>
            <a:endParaRPr lang="cs-CZ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cs-CZ" dirty="0" err="1">
                <a:solidFill>
                  <a:schemeClr val="bg1">
                    <a:lumMod val="50000"/>
                  </a:schemeClr>
                </a:solidFill>
              </a:rPr>
              <a:t>Cystic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dirty="0" err="1">
                <a:solidFill>
                  <a:schemeClr val="bg1">
                    <a:lumMod val="50000"/>
                  </a:schemeClr>
                </a:solidFill>
              </a:rPr>
              <a:t>fibrosis</a:t>
            </a:r>
            <a:endParaRPr lang="cs-CZ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cs-CZ" dirty="0" err="1"/>
              <a:t>Inflammation</a:t>
            </a:r>
            <a:endParaRPr lang="cs-CZ" dirty="0"/>
          </a:p>
          <a:p>
            <a:pPr lvl="1"/>
            <a:r>
              <a:rPr lang="cs-CZ" b="1" dirty="0" err="1"/>
              <a:t>Acute</a:t>
            </a:r>
            <a:r>
              <a:rPr lang="cs-CZ" b="1" dirty="0"/>
              <a:t> </a:t>
            </a:r>
            <a:r>
              <a:rPr lang="cs-CZ" b="1" dirty="0" err="1"/>
              <a:t>pancreatitis</a:t>
            </a:r>
            <a:endParaRPr lang="cs-CZ" b="1" dirty="0"/>
          </a:p>
          <a:p>
            <a:pPr lvl="1"/>
            <a:r>
              <a:rPr lang="cs-CZ" dirty="0" err="1"/>
              <a:t>Chronic</a:t>
            </a:r>
            <a:r>
              <a:rPr lang="cs-CZ" dirty="0"/>
              <a:t> </a:t>
            </a:r>
            <a:r>
              <a:rPr lang="cs-CZ" dirty="0" err="1"/>
              <a:t>pancreatitis</a:t>
            </a:r>
            <a:endParaRPr lang="cs-CZ" dirty="0"/>
          </a:p>
          <a:p>
            <a:r>
              <a:rPr lang="cs-CZ" dirty="0" err="1">
                <a:solidFill>
                  <a:schemeClr val="bg1">
                    <a:lumMod val="50000"/>
                  </a:schemeClr>
                </a:solidFill>
              </a:rPr>
              <a:t>Tumors</a:t>
            </a:r>
            <a:endParaRPr lang="cs-CZ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Schedule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Congenital</a:t>
            </a:r>
            <a:r>
              <a:rPr lang="cs-CZ" dirty="0"/>
              <a:t> </a:t>
            </a:r>
            <a:r>
              <a:rPr lang="cs-CZ" dirty="0" err="1"/>
              <a:t>anomalies</a:t>
            </a:r>
            <a:endParaRPr lang="cs-CZ" dirty="0"/>
          </a:p>
          <a:p>
            <a:r>
              <a:rPr lang="cs-CZ" dirty="0" err="1"/>
              <a:t>Cystic</a:t>
            </a:r>
            <a:r>
              <a:rPr lang="cs-CZ" dirty="0"/>
              <a:t> </a:t>
            </a:r>
            <a:r>
              <a:rPr lang="cs-CZ" dirty="0" err="1"/>
              <a:t>fibrosis</a:t>
            </a:r>
            <a:endParaRPr lang="cs-CZ" dirty="0"/>
          </a:p>
          <a:p>
            <a:r>
              <a:rPr lang="cs-CZ" dirty="0" err="1"/>
              <a:t>Inflammation</a:t>
            </a:r>
            <a:endParaRPr lang="cs-CZ" dirty="0"/>
          </a:p>
          <a:p>
            <a:pPr lvl="1"/>
            <a:r>
              <a:rPr lang="cs-CZ" dirty="0" err="1"/>
              <a:t>Acute</a:t>
            </a:r>
            <a:r>
              <a:rPr lang="cs-CZ" dirty="0"/>
              <a:t> </a:t>
            </a:r>
            <a:r>
              <a:rPr lang="cs-CZ" dirty="0" err="1"/>
              <a:t>pancreatitis</a:t>
            </a:r>
            <a:endParaRPr lang="cs-CZ" dirty="0"/>
          </a:p>
          <a:p>
            <a:pPr lvl="1"/>
            <a:r>
              <a:rPr lang="cs-CZ" dirty="0" err="1"/>
              <a:t>Chronic</a:t>
            </a:r>
            <a:r>
              <a:rPr lang="cs-CZ" dirty="0"/>
              <a:t> </a:t>
            </a:r>
            <a:r>
              <a:rPr lang="cs-CZ" dirty="0" err="1"/>
              <a:t>pancreatitis</a:t>
            </a:r>
            <a:endParaRPr lang="cs-CZ" dirty="0"/>
          </a:p>
          <a:p>
            <a:r>
              <a:rPr lang="cs-CZ" dirty="0" err="1"/>
              <a:t>Tumors</a:t>
            </a:r>
            <a:endParaRPr lang="cs-CZ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Acute</a:t>
            </a:r>
            <a:r>
              <a:rPr lang="cs-CZ" dirty="0"/>
              <a:t> </a:t>
            </a:r>
            <a:r>
              <a:rPr lang="cs-CZ" dirty="0" err="1"/>
              <a:t>pancreatitis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autodigestion of pancreas and peripancreatic tissues </a:t>
            </a:r>
            <a:r>
              <a:rPr lang="cs-CZ" dirty="0"/>
              <a:t>by </a:t>
            </a:r>
            <a:r>
              <a:rPr lang="cs-CZ" b="1" dirty="0" err="1"/>
              <a:t>pathologically</a:t>
            </a:r>
            <a:r>
              <a:rPr lang="cs-CZ" b="1" dirty="0"/>
              <a:t> </a:t>
            </a:r>
            <a:r>
              <a:rPr lang="cs-CZ" b="1" dirty="0" err="1"/>
              <a:t>activated</a:t>
            </a:r>
            <a:r>
              <a:rPr lang="cs-CZ" b="1" dirty="0"/>
              <a:t> </a:t>
            </a:r>
            <a:r>
              <a:rPr lang="cs-CZ" b="1" dirty="0" err="1"/>
              <a:t>pancreatic</a:t>
            </a:r>
            <a:r>
              <a:rPr lang="cs-CZ" b="1" dirty="0"/>
              <a:t> </a:t>
            </a:r>
            <a:r>
              <a:rPr lang="cs-CZ" b="1" dirty="0" err="1"/>
              <a:t>enzymes</a:t>
            </a:r>
            <a:r>
              <a:rPr lang="cs-CZ" b="1" dirty="0"/>
              <a:t> </a:t>
            </a:r>
            <a:r>
              <a:rPr lang="cs-CZ" dirty="0"/>
              <a:t>-&gt;</a:t>
            </a:r>
          </a:p>
          <a:p>
            <a:pPr marL="0" indent="0">
              <a:buNone/>
            </a:pPr>
            <a:r>
              <a:rPr lang="cs-CZ" dirty="0"/>
              <a:t>-&gt; </a:t>
            </a:r>
            <a:r>
              <a:rPr lang="cs-CZ" dirty="0" err="1"/>
              <a:t>systemic</a:t>
            </a:r>
            <a:r>
              <a:rPr lang="cs-CZ" dirty="0"/>
              <a:t> </a:t>
            </a:r>
            <a:r>
              <a:rPr lang="cs-CZ" dirty="0" err="1"/>
              <a:t>inflammatory</a:t>
            </a:r>
            <a:r>
              <a:rPr lang="cs-CZ" dirty="0"/>
              <a:t> response</a:t>
            </a:r>
            <a:endParaRPr lang="en-GB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Acute</a:t>
            </a:r>
            <a:r>
              <a:rPr lang="cs-CZ" dirty="0"/>
              <a:t> </a:t>
            </a:r>
            <a:r>
              <a:rPr lang="cs-CZ" dirty="0" err="1"/>
              <a:t>pancreatitis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Etiopathogenesis</a:t>
            </a:r>
            <a:endParaRPr lang="cs-CZ" dirty="0"/>
          </a:p>
          <a:p>
            <a:pPr lvl="1"/>
            <a:r>
              <a:rPr lang="cs-CZ" dirty="0" err="1"/>
              <a:t>normal</a:t>
            </a:r>
            <a:r>
              <a:rPr lang="cs-CZ" dirty="0"/>
              <a:t> </a:t>
            </a:r>
            <a:r>
              <a:rPr lang="cs-CZ" dirty="0" err="1"/>
              <a:t>function</a:t>
            </a:r>
            <a:endParaRPr lang="cs-CZ" dirty="0"/>
          </a:p>
          <a:p>
            <a:pPr lvl="3"/>
            <a:r>
              <a:rPr lang="cs-CZ" dirty="0" err="1"/>
              <a:t>proenzymes</a:t>
            </a:r>
            <a:r>
              <a:rPr lang="cs-CZ" dirty="0"/>
              <a:t> </a:t>
            </a:r>
            <a:r>
              <a:rPr lang="cs-CZ" dirty="0" err="1"/>
              <a:t>activated</a:t>
            </a:r>
            <a:r>
              <a:rPr lang="cs-CZ" dirty="0"/>
              <a:t> by trypsin</a:t>
            </a:r>
          </a:p>
          <a:p>
            <a:pPr lvl="3"/>
            <a:r>
              <a:rPr lang="cs-CZ" dirty="0"/>
              <a:t>trypsinogen </a:t>
            </a:r>
            <a:r>
              <a:rPr lang="cs-CZ" dirty="0" err="1"/>
              <a:t>secerned</a:t>
            </a:r>
            <a:r>
              <a:rPr lang="cs-CZ" dirty="0"/>
              <a:t> by </a:t>
            </a:r>
            <a:r>
              <a:rPr lang="cs-CZ" dirty="0" err="1"/>
              <a:t>pancreatic</a:t>
            </a:r>
            <a:r>
              <a:rPr lang="cs-CZ" dirty="0"/>
              <a:t> </a:t>
            </a:r>
            <a:r>
              <a:rPr lang="cs-CZ" dirty="0" err="1"/>
              <a:t>acinar</a:t>
            </a:r>
            <a:r>
              <a:rPr lang="cs-CZ" dirty="0"/>
              <a:t> </a:t>
            </a:r>
            <a:r>
              <a:rPr lang="cs-CZ" dirty="0" err="1"/>
              <a:t>cells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activated</a:t>
            </a:r>
            <a:r>
              <a:rPr lang="cs-CZ" dirty="0"/>
              <a:t> </a:t>
            </a:r>
            <a:r>
              <a:rPr lang="cs-CZ" dirty="0" err="1"/>
              <a:t>into</a:t>
            </a:r>
            <a:r>
              <a:rPr lang="cs-CZ" dirty="0"/>
              <a:t> trypsin in duodenum</a:t>
            </a:r>
          </a:p>
          <a:p>
            <a:pPr lvl="3"/>
            <a:r>
              <a:rPr lang="cs-CZ" dirty="0" err="1"/>
              <a:t>protease</a:t>
            </a:r>
            <a:r>
              <a:rPr lang="cs-CZ" dirty="0"/>
              <a:t> </a:t>
            </a:r>
            <a:r>
              <a:rPr lang="cs-CZ" dirty="0" err="1"/>
              <a:t>inhibitors</a:t>
            </a:r>
            <a:r>
              <a:rPr lang="cs-CZ" dirty="0"/>
              <a:t> in </a:t>
            </a:r>
            <a:r>
              <a:rPr lang="cs-CZ" dirty="0" err="1"/>
              <a:t>pancreatis</a:t>
            </a:r>
            <a:r>
              <a:rPr lang="cs-CZ" dirty="0"/>
              <a:t> </a:t>
            </a:r>
            <a:r>
              <a:rPr lang="cs-CZ" dirty="0" err="1"/>
              <a:t>secret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90408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Acute</a:t>
            </a:r>
            <a:r>
              <a:rPr lang="cs-CZ" dirty="0"/>
              <a:t> </a:t>
            </a:r>
            <a:r>
              <a:rPr lang="cs-CZ" dirty="0" err="1"/>
              <a:t>pancreatitis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Etiopathogenesis</a:t>
            </a:r>
            <a:endParaRPr lang="cs-CZ" dirty="0"/>
          </a:p>
          <a:p>
            <a:pPr lvl="1"/>
            <a:r>
              <a:rPr lang="cs-CZ" dirty="0" err="1"/>
              <a:t>pathology</a:t>
            </a:r>
            <a:endParaRPr lang="cs-CZ" dirty="0"/>
          </a:p>
          <a:p>
            <a:pPr lvl="2"/>
            <a:r>
              <a:rPr lang="cs-CZ" b="1" dirty="0" err="1"/>
              <a:t>obstruction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ducts</a:t>
            </a:r>
            <a:r>
              <a:rPr lang="cs-CZ" b="1" dirty="0"/>
              <a:t> </a:t>
            </a:r>
            <a:r>
              <a:rPr lang="cs-CZ" dirty="0"/>
              <a:t>-&gt; ↑</a:t>
            </a:r>
            <a:r>
              <a:rPr lang="cs-CZ" dirty="0" err="1"/>
              <a:t>intraductal</a:t>
            </a:r>
            <a:r>
              <a:rPr lang="cs-CZ" dirty="0"/>
              <a:t> </a:t>
            </a:r>
            <a:r>
              <a:rPr lang="cs-CZ" dirty="0" err="1"/>
              <a:t>pressure</a:t>
            </a:r>
            <a:r>
              <a:rPr lang="cs-CZ" dirty="0"/>
              <a:t> -&gt; </a:t>
            </a:r>
            <a:r>
              <a:rPr lang="cs-CZ" dirty="0" err="1"/>
              <a:t>ischemic</a:t>
            </a:r>
            <a:r>
              <a:rPr lang="cs-CZ" dirty="0"/>
              <a:t> </a:t>
            </a:r>
            <a:r>
              <a:rPr lang="cs-CZ" dirty="0" err="1"/>
              <a:t>injury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pancreatic</a:t>
            </a:r>
            <a:r>
              <a:rPr lang="cs-CZ" dirty="0"/>
              <a:t> </a:t>
            </a:r>
            <a:r>
              <a:rPr lang="cs-CZ" dirty="0" err="1"/>
              <a:t>acinar</a:t>
            </a:r>
            <a:r>
              <a:rPr lang="cs-CZ" dirty="0"/>
              <a:t> </a:t>
            </a:r>
            <a:r>
              <a:rPr lang="cs-CZ" dirty="0" err="1"/>
              <a:t>cells</a:t>
            </a:r>
            <a:endParaRPr lang="cs-CZ" dirty="0"/>
          </a:p>
          <a:p>
            <a:pPr lvl="3"/>
            <a:r>
              <a:rPr lang="cs-CZ" b="1" dirty="0"/>
              <a:t>CHOLELITHIASIS</a:t>
            </a:r>
          </a:p>
          <a:p>
            <a:pPr lvl="3"/>
            <a:r>
              <a:rPr lang="cs-CZ" dirty="0"/>
              <a:t>tumor</a:t>
            </a:r>
          </a:p>
          <a:p>
            <a:pPr lvl="3"/>
            <a:r>
              <a:rPr lang="cs-CZ" dirty="0" err="1"/>
              <a:t>congenital</a:t>
            </a:r>
            <a:r>
              <a:rPr lang="cs-CZ" dirty="0"/>
              <a:t> </a:t>
            </a:r>
            <a:r>
              <a:rPr lang="cs-CZ" dirty="0" err="1"/>
              <a:t>anomaly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98913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Acute</a:t>
            </a:r>
            <a:r>
              <a:rPr lang="cs-CZ" dirty="0"/>
              <a:t> </a:t>
            </a:r>
            <a:r>
              <a:rPr lang="cs-CZ" dirty="0" err="1"/>
              <a:t>pancreatitis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Etiopathogenesis</a:t>
            </a:r>
            <a:endParaRPr lang="cs-CZ" dirty="0"/>
          </a:p>
          <a:p>
            <a:pPr lvl="1"/>
            <a:r>
              <a:rPr lang="cs-CZ" dirty="0" err="1"/>
              <a:t>pathology</a:t>
            </a:r>
            <a:endParaRPr lang="cs-CZ" dirty="0"/>
          </a:p>
          <a:p>
            <a:pPr lvl="2"/>
            <a:r>
              <a:rPr lang="cs-CZ" b="1" dirty="0" err="1">
                <a:solidFill>
                  <a:schemeClr val="bg1">
                    <a:lumMod val="50000"/>
                  </a:schemeClr>
                </a:solidFill>
              </a:rPr>
              <a:t>obstruction</a:t>
            </a:r>
            <a:r>
              <a:rPr lang="cs-CZ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cs-CZ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bg1">
                    <a:lumMod val="50000"/>
                  </a:schemeClr>
                </a:solidFill>
              </a:rPr>
              <a:t>ducts</a:t>
            </a:r>
            <a:r>
              <a:rPr lang="cs-CZ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-&gt; ↑</a:t>
            </a:r>
            <a:r>
              <a:rPr lang="cs-CZ" dirty="0" err="1">
                <a:solidFill>
                  <a:schemeClr val="bg1">
                    <a:lumMod val="50000"/>
                  </a:schemeClr>
                </a:solidFill>
              </a:rPr>
              <a:t>intraductal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dirty="0" err="1">
                <a:solidFill>
                  <a:schemeClr val="bg1">
                    <a:lumMod val="50000"/>
                  </a:schemeClr>
                </a:solidFill>
              </a:rPr>
              <a:t>pressure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 -&gt; </a:t>
            </a:r>
            <a:r>
              <a:rPr lang="cs-CZ" dirty="0" err="1">
                <a:solidFill>
                  <a:schemeClr val="bg1">
                    <a:lumMod val="50000"/>
                  </a:schemeClr>
                </a:solidFill>
              </a:rPr>
              <a:t>ischemic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dirty="0" err="1">
                <a:solidFill>
                  <a:schemeClr val="bg1">
                    <a:lumMod val="50000"/>
                  </a:schemeClr>
                </a:solidFill>
              </a:rPr>
              <a:t>injury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dirty="0" err="1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dirty="0" err="1">
                <a:solidFill>
                  <a:schemeClr val="bg1">
                    <a:lumMod val="50000"/>
                  </a:schemeClr>
                </a:solidFill>
              </a:rPr>
              <a:t>pancreatic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dirty="0" err="1">
                <a:solidFill>
                  <a:schemeClr val="bg1">
                    <a:lumMod val="50000"/>
                  </a:schemeClr>
                </a:solidFill>
              </a:rPr>
              <a:t>acinar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dirty="0" err="1">
                <a:solidFill>
                  <a:schemeClr val="bg1">
                    <a:lumMod val="50000"/>
                  </a:schemeClr>
                </a:solidFill>
              </a:rPr>
              <a:t>cells</a:t>
            </a:r>
            <a:endParaRPr lang="cs-CZ" dirty="0">
              <a:solidFill>
                <a:schemeClr val="bg1">
                  <a:lumMod val="50000"/>
                </a:schemeClr>
              </a:solidFill>
            </a:endParaRPr>
          </a:p>
          <a:p>
            <a:pPr lvl="2"/>
            <a:r>
              <a:rPr lang="cs-CZ" b="1" dirty="0" err="1"/>
              <a:t>primary</a:t>
            </a:r>
            <a:r>
              <a:rPr lang="cs-CZ" b="1" dirty="0"/>
              <a:t> </a:t>
            </a:r>
            <a:r>
              <a:rPr lang="cs-CZ" b="1" dirty="0" err="1"/>
              <a:t>injury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pancreatic</a:t>
            </a:r>
            <a:r>
              <a:rPr lang="cs-CZ" b="1" dirty="0"/>
              <a:t> </a:t>
            </a:r>
            <a:r>
              <a:rPr lang="cs-CZ" b="1" dirty="0" err="1"/>
              <a:t>acinar</a:t>
            </a:r>
            <a:r>
              <a:rPr lang="cs-CZ" b="1" dirty="0"/>
              <a:t> </a:t>
            </a:r>
            <a:r>
              <a:rPr lang="cs-CZ" b="1" dirty="0" err="1"/>
              <a:t>cells</a:t>
            </a:r>
            <a:endParaRPr lang="cs-CZ" b="1" dirty="0"/>
          </a:p>
          <a:p>
            <a:pPr lvl="3"/>
            <a:r>
              <a:rPr lang="cs-CZ" dirty="0" err="1"/>
              <a:t>toxins</a:t>
            </a:r>
            <a:r>
              <a:rPr lang="cs-CZ" dirty="0"/>
              <a:t> - </a:t>
            </a:r>
            <a:r>
              <a:rPr lang="cs-CZ" b="1" dirty="0"/>
              <a:t>ALCOHOL</a:t>
            </a:r>
            <a:endParaRPr lang="cs-CZ" dirty="0"/>
          </a:p>
          <a:p>
            <a:pPr lvl="3"/>
            <a:r>
              <a:rPr lang="cs-CZ" dirty="0" err="1"/>
              <a:t>ischemia</a:t>
            </a:r>
            <a:endParaRPr lang="cs-CZ" dirty="0"/>
          </a:p>
          <a:p>
            <a:pPr lvl="3"/>
            <a:r>
              <a:rPr lang="cs-CZ" dirty="0"/>
              <a:t>trauma</a:t>
            </a:r>
          </a:p>
          <a:p>
            <a:pPr lvl="3"/>
            <a:r>
              <a:rPr lang="cs-CZ" dirty="0" err="1"/>
              <a:t>infection</a:t>
            </a:r>
            <a:endParaRPr lang="cs-CZ" dirty="0"/>
          </a:p>
          <a:p>
            <a:pPr lvl="3"/>
            <a:r>
              <a:rPr lang="cs-CZ" dirty="0"/>
              <a:t>…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02570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Acute</a:t>
            </a:r>
            <a:r>
              <a:rPr lang="cs-CZ" dirty="0"/>
              <a:t> </a:t>
            </a:r>
            <a:r>
              <a:rPr lang="cs-CZ" dirty="0" err="1"/>
              <a:t>pancreatitis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Etiopathogenesis</a:t>
            </a:r>
            <a:endParaRPr lang="cs-CZ" dirty="0"/>
          </a:p>
          <a:p>
            <a:pPr lvl="1"/>
            <a:r>
              <a:rPr lang="cs-CZ" dirty="0" err="1"/>
              <a:t>pathology</a:t>
            </a:r>
            <a:endParaRPr lang="cs-CZ" dirty="0"/>
          </a:p>
          <a:p>
            <a:pPr lvl="2"/>
            <a:r>
              <a:rPr lang="cs-CZ" b="1" dirty="0" err="1">
                <a:solidFill>
                  <a:schemeClr val="bg1">
                    <a:lumMod val="50000"/>
                  </a:schemeClr>
                </a:solidFill>
              </a:rPr>
              <a:t>obstruction</a:t>
            </a:r>
            <a:r>
              <a:rPr lang="cs-CZ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cs-CZ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bg1">
                    <a:lumMod val="50000"/>
                  </a:schemeClr>
                </a:solidFill>
              </a:rPr>
              <a:t>ducts</a:t>
            </a:r>
            <a:r>
              <a:rPr lang="cs-CZ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-&gt; ↑</a:t>
            </a:r>
            <a:r>
              <a:rPr lang="cs-CZ" dirty="0" err="1">
                <a:solidFill>
                  <a:schemeClr val="bg1">
                    <a:lumMod val="50000"/>
                  </a:schemeClr>
                </a:solidFill>
              </a:rPr>
              <a:t>intraductal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dirty="0" err="1">
                <a:solidFill>
                  <a:schemeClr val="bg1">
                    <a:lumMod val="50000"/>
                  </a:schemeClr>
                </a:solidFill>
              </a:rPr>
              <a:t>pressure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 -&gt; </a:t>
            </a:r>
            <a:r>
              <a:rPr lang="cs-CZ" dirty="0" err="1">
                <a:solidFill>
                  <a:schemeClr val="bg1">
                    <a:lumMod val="50000"/>
                  </a:schemeClr>
                </a:solidFill>
              </a:rPr>
              <a:t>ischemic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dirty="0" err="1">
                <a:solidFill>
                  <a:schemeClr val="bg1">
                    <a:lumMod val="50000"/>
                  </a:schemeClr>
                </a:solidFill>
              </a:rPr>
              <a:t>injury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dirty="0" err="1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dirty="0" err="1">
                <a:solidFill>
                  <a:schemeClr val="bg1">
                    <a:lumMod val="50000"/>
                  </a:schemeClr>
                </a:solidFill>
              </a:rPr>
              <a:t>pancreatic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dirty="0" err="1">
                <a:solidFill>
                  <a:schemeClr val="bg1">
                    <a:lumMod val="50000"/>
                  </a:schemeClr>
                </a:solidFill>
              </a:rPr>
              <a:t>acinar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dirty="0" err="1">
                <a:solidFill>
                  <a:schemeClr val="bg1">
                    <a:lumMod val="50000"/>
                  </a:schemeClr>
                </a:solidFill>
              </a:rPr>
              <a:t>cells</a:t>
            </a:r>
            <a:endParaRPr lang="cs-CZ" dirty="0">
              <a:solidFill>
                <a:schemeClr val="bg1">
                  <a:lumMod val="50000"/>
                </a:schemeClr>
              </a:solidFill>
            </a:endParaRPr>
          </a:p>
          <a:p>
            <a:pPr lvl="2"/>
            <a:r>
              <a:rPr lang="cs-CZ" b="1" dirty="0" err="1">
                <a:solidFill>
                  <a:schemeClr val="bg1">
                    <a:lumMod val="50000"/>
                  </a:schemeClr>
                </a:solidFill>
              </a:rPr>
              <a:t>primary</a:t>
            </a:r>
            <a:r>
              <a:rPr lang="cs-CZ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bg1">
                    <a:lumMod val="50000"/>
                  </a:schemeClr>
                </a:solidFill>
              </a:rPr>
              <a:t>injury</a:t>
            </a:r>
            <a:r>
              <a:rPr lang="cs-CZ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cs-CZ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bg1">
                    <a:lumMod val="50000"/>
                  </a:schemeClr>
                </a:solidFill>
              </a:rPr>
              <a:t>pancreatic</a:t>
            </a:r>
            <a:r>
              <a:rPr lang="cs-CZ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bg1">
                    <a:lumMod val="50000"/>
                  </a:schemeClr>
                </a:solidFill>
              </a:rPr>
              <a:t>acinar</a:t>
            </a:r>
            <a:r>
              <a:rPr lang="cs-CZ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bg1">
                    <a:lumMod val="50000"/>
                  </a:schemeClr>
                </a:solidFill>
              </a:rPr>
              <a:t>cells</a:t>
            </a:r>
            <a:endParaRPr lang="cs-CZ" dirty="0">
              <a:solidFill>
                <a:schemeClr val="bg1">
                  <a:lumMod val="50000"/>
                </a:schemeClr>
              </a:solidFill>
            </a:endParaRPr>
          </a:p>
          <a:p>
            <a:pPr lvl="2"/>
            <a:r>
              <a:rPr lang="cs-CZ" b="1" dirty="0" err="1"/>
              <a:t>primary</a:t>
            </a:r>
            <a:r>
              <a:rPr lang="cs-CZ" b="1" dirty="0"/>
              <a:t> </a:t>
            </a:r>
            <a:r>
              <a:rPr lang="cs-CZ" b="1" dirty="0" err="1"/>
              <a:t>defect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intracellular</a:t>
            </a:r>
            <a:r>
              <a:rPr lang="cs-CZ" b="1" dirty="0"/>
              <a:t> transport </a:t>
            </a:r>
            <a:r>
              <a:rPr lang="cs-CZ" dirty="0"/>
              <a:t>-&gt; </a:t>
            </a:r>
            <a:r>
              <a:rPr lang="cs-CZ" dirty="0" err="1"/>
              <a:t>protease</a:t>
            </a:r>
            <a:r>
              <a:rPr lang="cs-CZ" dirty="0"/>
              <a:t> </a:t>
            </a:r>
            <a:r>
              <a:rPr lang="cs-CZ" dirty="0" err="1"/>
              <a:t>activation</a:t>
            </a:r>
            <a:r>
              <a:rPr lang="cs-CZ" dirty="0"/>
              <a:t> in </a:t>
            </a:r>
            <a:r>
              <a:rPr lang="cs-CZ" dirty="0" err="1"/>
              <a:t>lysosomes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05245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Acute</a:t>
            </a:r>
            <a:r>
              <a:rPr lang="cs-CZ" dirty="0"/>
              <a:t> </a:t>
            </a:r>
            <a:r>
              <a:rPr lang="cs-CZ" dirty="0" err="1"/>
              <a:t>pancreatitis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Etiopathogenesis</a:t>
            </a:r>
            <a:endParaRPr lang="cs-CZ" dirty="0"/>
          </a:p>
          <a:p>
            <a:pPr lvl="1"/>
            <a:r>
              <a:rPr lang="cs-CZ" dirty="0" err="1"/>
              <a:t>activated</a:t>
            </a:r>
            <a:r>
              <a:rPr lang="cs-CZ" dirty="0"/>
              <a:t> </a:t>
            </a:r>
            <a:r>
              <a:rPr lang="cs-CZ" dirty="0" err="1"/>
              <a:t>enzymes</a:t>
            </a:r>
            <a:endParaRPr lang="cs-CZ" dirty="0"/>
          </a:p>
          <a:p>
            <a:pPr lvl="2"/>
            <a:r>
              <a:rPr lang="cs-CZ" b="1" dirty="0" err="1"/>
              <a:t>proteases</a:t>
            </a:r>
            <a:r>
              <a:rPr lang="cs-CZ" dirty="0"/>
              <a:t> -&gt; </a:t>
            </a:r>
            <a:r>
              <a:rPr lang="cs-CZ" dirty="0" err="1"/>
              <a:t>parenchyma</a:t>
            </a:r>
            <a:r>
              <a:rPr lang="cs-CZ" dirty="0"/>
              <a:t> </a:t>
            </a:r>
            <a:r>
              <a:rPr lang="cs-CZ" dirty="0" err="1"/>
              <a:t>destruction</a:t>
            </a:r>
            <a:r>
              <a:rPr lang="cs-CZ" dirty="0"/>
              <a:t> -&gt; </a:t>
            </a:r>
            <a:r>
              <a:rPr lang="cs-CZ" dirty="0" err="1"/>
              <a:t>release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more </a:t>
            </a:r>
            <a:r>
              <a:rPr lang="cs-CZ" dirty="0" err="1"/>
              <a:t>enzymes</a:t>
            </a:r>
            <a:r>
              <a:rPr lang="cs-CZ" dirty="0"/>
              <a:t> -&gt; </a:t>
            </a:r>
            <a:r>
              <a:rPr lang="cs-CZ" dirty="0" err="1"/>
              <a:t>chain</a:t>
            </a:r>
            <a:r>
              <a:rPr lang="cs-CZ" dirty="0"/>
              <a:t> </a:t>
            </a:r>
            <a:r>
              <a:rPr lang="cs-CZ" dirty="0" err="1"/>
              <a:t>reaction</a:t>
            </a:r>
            <a:endParaRPr lang="cs-CZ" dirty="0"/>
          </a:p>
          <a:p>
            <a:pPr lvl="2"/>
            <a:r>
              <a:rPr lang="cs-CZ" b="1" dirty="0" err="1"/>
              <a:t>lipases</a:t>
            </a:r>
            <a:r>
              <a:rPr lang="cs-CZ" dirty="0"/>
              <a:t> -&gt; </a:t>
            </a:r>
            <a:r>
              <a:rPr lang="cs-CZ" dirty="0" err="1"/>
              <a:t>necroses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adipose</a:t>
            </a:r>
            <a:r>
              <a:rPr lang="cs-CZ" dirty="0"/>
              <a:t> </a:t>
            </a:r>
            <a:r>
              <a:rPr lang="cs-CZ" dirty="0" err="1"/>
              <a:t>tissue</a:t>
            </a:r>
            <a:r>
              <a:rPr lang="cs-CZ" dirty="0"/>
              <a:t> = </a:t>
            </a:r>
            <a:r>
              <a:rPr lang="cs-CZ" i="1" dirty="0" err="1"/>
              <a:t>Balser</a:t>
            </a:r>
            <a:r>
              <a:rPr lang="cs-CZ" i="1" dirty="0"/>
              <a:t> </a:t>
            </a:r>
            <a:r>
              <a:rPr lang="cs-CZ" i="1" dirty="0" err="1"/>
              <a:t>necroses</a:t>
            </a:r>
            <a:r>
              <a:rPr lang="cs-CZ" i="1" dirty="0"/>
              <a:t>	</a:t>
            </a:r>
            <a:r>
              <a:rPr lang="cs-CZ" dirty="0"/>
              <a:t>-&gt; </a:t>
            </a:r>
            <a:r>
              <a:rPr lang="cs-CZ" dirty="0" err="1"/>
              <a:t>precipitation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calcium</a:t>
            </a:r>
            <a:r>
              <a:rPr lang="cs-CZ" dirty="0"/>
              <a:t> -&gt; </a:t>
            </a:r>
            <a:r>
              <a:rPr lang="cs-CZ" dirty="0" err="1"/>
              <a:t>hypocalcemia</a:t>
            </a:r>
            <a:endParaRPr lang="cs-CZ" dirty="0"/>
          </a:p>
          <a:p>
            <a:pPr lvl="2"/>
            <a:r>
              <a:rPr lang="cs-CZ" b="1" dirty="0" err="1"/>
              <a:t>phospholipase</a:t>
            </a:r>
            <a:r>
              <a:rPr lang="cs-CZ" dirty="0"/>
              <a:t> -&gt; ARDS</a:t>
            </a:r>
          </a:p>
          <a:p>
            <a:pPr lvl="2"/>
            <a:r>
              <a:rPr lang="cs-CZ" b="1" dirty="0" err="1"/>
              <a:t>elastases</a:t>
            </a:r>
            <a:r>
              <a:rPr lang="cs-CZ" dirty="0"/>
              <a:t> -&gt; </a:t>
            </a:r>
            <a:r>
              <a:rPr lang="cs-CZ" dirty="0" err="1"/>
              <a:t>destruction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vessel</a:t>
            </a:r>
            <a:r>
              <a:rPr lang="cs-CZ" dirty="0"/>
              <a:t> </a:t>
            </a:r>
            <a:r>
              <a:rPr lang="cs-CZ" dirty="0" err="1"/>
              <a:t>wall</a:t>
            </a:r>
            <a:r>
              <a:rPr lang="cs-CZ" dirty="0"/>
              <a:t> -&gt; </a:t>
            </a:r>
            <a:r>
              <a:rPr lang="cs-CZ" dirty="0" err="1"/>
              <a:t>bleeding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50095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423CAF-7544-41EE-B736-B31067577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Acute</a:t>
            </a:r>
            <a:r>
              <a:rPr lang="cs-CZ" dirty="0"/>
              <a:t> </a:t>
            </a:r>
            <a:r>
              <a:rPr lang="cs-CZ" dirty="0" err="1"/>
              <a:t>pancreatitis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8371734-7693-43CE-9927-22C533C650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18" y="1962950"/>
            <a:ext cx="6876764" cy="458451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20AFAC3-EAB6-4461-8F10-0426D6E83C38}"/>
              </a:ext>
            </a:extLst>
          </p:cNvPr>
          <p:cNvSpPr txBox="1"/>
          <p:nvPr/>
        </p:nvSpPr>
        <p:spPr>
          <a:xfrm>
            <a:off x="1133618" y="1404041"/>
            <a:ext cx="525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/>
              <a:t>Balser</a:t>
            </a:r>
            <a:r>
              <a:rPr lang="cs-CZ" sz="2400" dirty="0"/>
              <a:t> </a:t>
            </a:r>
            <a:r>
              <a:rPr lang="cs-CZ" sz="2400" dirty="0" err="1"/>
              <a:t>necrosis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5588598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Acute</a:t>
            </a:r>
            <a:r>
              <a:rPr lang="cs-CZ" dirty="0"/>
              <a:t> </a:t>
            </a:r>
            <a:r>
              <a:rPr lang="cs-CZ" dirty="0" err="1"/>
              <a:t>pancreatitis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Morphology</a:t>
            </a:r>
            <a:endParaRPr lang="cs-CZ" dirty="0"/>
          </a:p>
          <a:p>
            <a:pPr lvl="1"/>
            <a:r>
              <a:rPr lang="cs-CZ" b="1" dirty="0" err="1"/>
              <a:t>acute</a:t>
            </a:r>
            <a:r>
              <a:rPr lang="cs-CZ" b="1" dirty="0"/>
              <a:t> </a:t>
            </a:r>
            <a:r>
              <a:rPr lang="cs-CZ" b="1" dirty="0" err="1"/>
              <a:t>intersticial</a:t>
            </a:r>
            <a:r>
              <a:rPr lang="cs-CZ" b="1" dirty="0"/>
              <a:t> </a:t>
            </a:r>
            <a:r>
              <a:rPr lang="cs-CZ" b="1" dirty="0" err="1"/>
              <a:t>pancreatitis</a:t>
            </a:r>
            <a:endParaRPr lang="cs-CZ" b="1" dirty="0"/>
          </a:p>
          <a:p>
            <a:pPr lvl="3"/>
            <a:r>
              <a:rPr lang="cs-CZ" dirty="0" err="1"/>
              <a:t>mild</a:t>
            </a:r>
            <a:r>
              <a:rPr lang="cs-CZ" dirty="0"/>
              <a:t> </a:t>
            </a:r>
            <a:r>
              <a:rPr lang="cs-CZ" dirty="0" err="1"/>
              <a:t>form</a:t>
            </a:r>
            <a:endParaRPr lang="cs-CZ" dirty="0"/>
          </a:p>
          <a:p>
            <a:pPr lvl="3"/>
            <a:r>
              <a:rPr lang="cs-CZ" dirty="0" err="1"/>
              <a:t>intersticial</a:t>
            </a:r>
            <a:r>
              <a:rPr lang="cs-CZ" dirty="0"/>
              <a:t> </a:t>
            </a:r>
            <a:r>
              <a:rPr lang="cs-CZ" dirty="0" err="1"/>
              <a:t>oedema</a:t>
            </a:r>
            <a:endParaRPr lang="cs-CZ" dirty="0"/>
          </a:p>
          <a:p>
            <a:pPr lvl="3"/>
            <a:r>
              <a:rPr lang="cs-CZ" dirty="0" err="1"/>
              <a:t>focal</a:t>
            </a:r>
            <a:r>
              <a:rPr lang="cs-CZ" dirty="0"/>
              <a:t> </a:t>
            </a:r>
            <a:r>
              <a:rPr lang="cs-CZ" dirty="0" err="1"/>
              <a:t>necroses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adipose</a:t>
            </a:r>
            <a:r>
              <a:rPr lang="cs-CZ" dirty="0"/>
              <a:t> </a:t>
            </a:r>
            <a:r>
              <a:rPr lang="cs-CZ" dirty="0" err="1"/>
              <a:t>tissue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21794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Acute</a:t>
            </a:r>
            <a:r>
              <a:rPr lang="cs-CZ" dirty="0"/>
              <a:t> </a:t>
            </a:r>
            <a:r>
              <a:rPr lang="cs-CZ" dirty="0" err="1"/>
              <a:t>pancreatitis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Morphology</a:t>
            </a:r>
            <a:endParaRPr lang="cs-CZ" dirty="0"/>
          </a:p>
          <a:p>
            <a:pPr lvl="1"/>
            <a:r>
              <a:rPr lang="cs-CZ" b="1" dirty="0" err="1">
                <a:solidFill>
                  <a:schemeClr val="bg1">
                    <a:lumMod val="50000"/>
                  </a:schemeClr>
                </a:solidFill>
              </a:rPr>
              <a:t>acute</a:t>
            </a:r>
            <a:r>
              <a:rPr lang="cs-CZ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bg1">
                    <a:lumMod val="50000"/>
                  </a:schemeClr>
                </a:solidFill>
              </a:rPr>
              <a:t>intersticial</a:t>
            </a:r>
            <a:r>
              <a:rPr lang="cs-CZ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bg1">
                    <a:lumMod val="50000"/>
                  </a:schemeClr>
                </a:solidFill>
              </a:rPr>
              <a:t>pancreatitis</a:t>
            </a:r>
            <a:endParaRPr lang="cs-CZ" b="1" dirty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r>
              <a:rPr lang="cs-CZ" b="1" dirty="0" err="1"/>
              <a:t>acute</a:t>
            </a:r>
            <a:r>
              <a:rPr lang="cs-CZ" b="1" dirty="0"/>
              <a:t> </a:t>
            </a:r>
            <a:r>
              <a:rPr lang="cs-CZ" b="1" dirty="0" err="1"/>
              <a:t>necrotizing</a:t>
            </a:r>
            <a:r>
              <a:rPr lang="cs-CZ" b="1" dirty="0"/>
              <a:t> </a:t>
            </a:r>
            <a:r>
              <a:rPr lang="cs-CZ" b="1" dirty="0" err="1"/>
              <a:t>pancreatitis</a:t>
            </a:r>
            <a:endParaRPr lang="cs-CZ" dirty="0"/>
          </a:p>
          <a:p>
            <a:pPr lvl="3"/>
            <a:r>
              <a:rPr lang="cs-CZ" dirty="0" err="1"/>
              <a:t>necroses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parenchyma</a:t>
            </a:r>
            <a:endParaRPr lang="cs-CZ" dirty="0"/>
          </a:p>
          <a:p>
            <a:pPr lvl="3"/>
            <a:r>
              <a:rPr lang="cs-CZ" dirty="0" err="1"/>
              <a:t>frequent</a:t>
            </a:r>
            <a:r>
              <a:rPr lang="cs-CZ" dirty="0"/>
              <a:t> </a:t>
            </a:r>
            <a:r>
              <a:rPr lang="cs-CZ" dirty="0" err="1"/>
              <a:t>Balser</a:t>
            </a:r>
            <a:r>
              <a:rPr lang="cs-CZ" dirty="0"/>
              <a:t> </a:t>
            </a:r>
            <a:r>
              <a:rPr lang="cs-CZ" dirty="0" err="1"/>
              <a:t>necroses</a:t>
            </a:r>
            <a:r>
              <a:rPr lang="cs-CZ" dirty="0"/>
              <a:t> – </a:t>
            </a:r>
            <a:r>
              <a:rPr lang="cs-CZ" dirty="0" err="1"/>
              <a:t>even</a:t>
            </a:r>
            <a:r>
              <a:rPr lang="cs-CZ" dirty="0"/>
              <a:t> in </a:t>
            </a:r>
            <a:r>
              <a:rPr lang="cs-CZ" dirty="0" err="1"/>
              <a:t>other</a:t>
            </a:r>
            <a:r>
              <a:rPr lang="cs-CZ" dirty="0"/>
              <a:t> </a:t>
            </a:r>
            <a:r>
              <a:rPr lang="cs-CZ" dirty="0" err="1"/>
              <a:t>sites</a:t>
            </a:r>
            <a:endParaRPr lang="cs-CZ" dirty="0"/>
          </a:p>
          <a:p>
            <a:pPr lvl="3"/>
            <a:r>
              <a:rPr lang="cs-CZ" dirty="0" err="1"/>
              <a:t>exssudate</a:t>
            </a:r>
            <a:r>
              <a:rPr lang="cs-CZ" dirty="0"/>
              <a:t> in </a:t>
            </a:r>
            <a:r>
              <a:rPr lang="cs-CZ" dirty="0" err="1"/>
              <a:t>peritoneal</a:t>
            </a:r>
            <a:r>
              <a:rPr lang="cs-CZ" dirty="0"/>
              <a:t> </a:t>
            </a:r>
            <a:r>
              <a:rPr lang="cs-CZ" dirty="0" err="1"/>
              <a:t>cavity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54081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Acute</a:t>
            </a:r>
            <a:r>
              <a:rPr lang="cs-CZ" dirty="0"/>
              <a:t> </a:t>
            </a:r>
            <a:r>
              <a:rPr lang="cs-CZ" dirty="0" err="1"/>
              <a:t>pancreatitis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Morphology</a:t>
            </a:r>
            <a:endParaRPr lang="cs-CZ" dirty="0"/>
          </a:p>
          <a:p>
            <a:pPr lvl="1"/>
            <a:r>
              <a:rPr lang="cs-CZ" b="1" dirty="0" err="1">
                <a:solidFill>
                  <a:schemeClr val="bg1">
                    <a:lumMod val="50000"/>
                  </a:schemeClr>
                </a:solidFill>
              </a:rPr>
              <a:t>acute</a:t>
            </a:r>
            <a:r>
              <a:rPr lang="cs-CZ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bg1">
                    <a:lumMod val="50000"/>
                  </a:schemeClr>
                </a:solidFill>
              </a:rPr>
              <a:t>intersticial</a:t>
            </a:r>
            <a:r>
              <a:rPr lang="cs-CZ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bg1">
                    <a:lumMod val="50000"/>
                  </a:schemeClr>
                </a:solidFill>
              </a:rPr>
              <a:t>pancreatitis</a:t>
            </a:r>
            <a:endParaRPr lang="cs-CZ" b="1" dirty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r>
              <a:rPr lang="cs-CZ" b="1" dirty="0" err="1">
                <a:solidFill>
                  <a:schemeClr val="bg1">
                    <a:lumMod val="50000"/>
                  </a:schemeClr>
                </a:solidFill>
              </a:rPr>
              <a:t>acute</a:t>
            </a:r>
            <a:r>
              <a:rPr lang="cs-CZ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bg1">
                    <a:lumMod val="50000"/>
                  </a:schemeClr>
                </a:solidFill>
              </a:rPr>
              <a:t>necrotizing</a:t>
            </a:r>
            <a:r>
              <a:rPr lang="cs-CZ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bg1">
                    <a:lumMod val="50000"/>
                  </a:schemeClr>
                </a:solidFill>
              </a:rPr>
              <a:t>pancreatitis</a:t>
            </a:r>
            <a:endParaRPr lang="cs-CZ" b="1" dirty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r>
              <a:rPr lang="cs-CZ" b="1" dirty="0" err="1"/>
              <a:t>hemorrhagic</a:t>
            </a:r>
            <a:r>
              <a:rPr lang="cs-CZ" b="1" dirty="0"/>
              <a:t> </a:t>
            </a:r>
            <a:r>
              <a:rPr lang="cs-CZ" b="1" dirty="0" err="1"/>
              <a:t>pancreatitis</a:t>
            </a:r>
            <a:endParaRPr lang="cs-CZ" dirty="0"/>
          </a:p>
          <a:p>
            <a:pPr lvl="3"/>
            <a:r>
              <a:rPr lang="cs-CZ" dirty="0"/>
              <a:t>most severe – 30% letality</a:t>
            </a:r>
          </a:p>
          <a:p>
            <a:pPr lvl="3"/>
            <a:r>
              <a:rPr lang="cs-CZ" dirty="0" err="1"/>
              <a:t>large</a:t>
            </a:r>
            <a:r>
              <a:rPr lang="cs-CZ" dirty="0"/>
              <a:t> </a:t>
            </a:r>
            <a:r>
              <a:rPr lang="cs-CZ" dirty="0" err="1"/>
              <a:t>hemorrhages</a:t>
            </a:r>
            <a:endParaRPr lang="cs-CZ" dirty="0"/>
          </a:p>
          <a:p>
            <a:pPr lvl="3"/>
            <a:r>
              <a:rPr lang="cs-CZ" dirty="0" err="1"/>
              <a:t>necrosis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almost</a:t>
            </a:r>
            <a:r>
              <a:rPr lang="cs-CZ" dirty="0"/>
              <a:t> </a:t>
            </a:r>
            <a:r>
              <a:rPr lang="cs-CZ" dirty="0" err="1"/>
              <a:t>whole</a:t>
            </a:r>
            <a:r>
              <a:rPr lang="cs-CZ" dirty="0"/>
              <a:t> </a:t>
            </a:r>
            <a:r>
              <a:rPr lang="cs-CZ" dirty="0" err="1"/>
              <a:t>pancreas</a:t>
            </a:r>
            <a:endParaRPr lang="cs-CZ" dirty="0"/>
          </a:p>
          <a:p>
            <a:pPr lvl="4"/>
            <a:r>
              <a:rPr lang="cs-CZ" dirty="0" err="1"/>
              <a:t>infection</a:t>
            </a:r>
            <a:endParaRPr lang="cs-CZ" dirty="0"/>
          </a:p>
          <a:p>
            <a:pPr lvl="4"/>
            <a:r>
              <a:rPr lang="cs-CZ" dirty="0" err="1"/>
              <a:t>posthemorrhagic</a:t>
            </a:r>
            <a:r>
              <a:rPr lang="cs-CZ" dirty="0"/>
              <a:t> </a:t>
            </a:r>
            <a:r>
              <a:rPr lang="cs-CZ" dirty="0" err="1"/>
              <a:t>pseudocyst</a:t>
            </a:r>
            <a:endParaRPr lang="cs-CZ" dirty="0"/>
          </a:p>
          <a:p>
            <a:pPr lvl="4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4992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Schedule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 err="1"/>
              <a:t>Congenital</a:t>
            </a:r>
            <a:r>
              <a:rPr lang="cs-CZ" b="1" dirty="0"/>
              <a:t> </a:t>
            </a:r>
            <a:r>
              <a:rPr lang="cs-CZ" b="1" dirty="0" err="1"/>
              <a:t>anomalies</a:t>
            </a:r>
            <a:endParaRPr lang="cs-CZ" b="1" dirty="0"/>
          </a:p>
          <a:p>
            <a:r>
              <a:rPr lang="cs-CZ" dirty="0" err="1">
                <a:solidFill>
                  <a:schemeClr val="bg1">
                    <a:lumMod val="50000"/>
                  </a:schemeClr>
                </a:solidFill>
              </a:rPr>
              <a:t>Cystic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dirty="0" err="1">
                <a:solidFill>
                  <a:schemeClr val="bg1">
                    <a:lumMod val="50000"/>
                  </a:schemeClr>
                </a:solidFill>
              </a:rPr>
              <a:t>fibrosis</a:t>
            </a:r>
            <a:endParaRPr lang="cs-CZ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cs-CZ" dirty="0" err="1">
                <a:solidFill>
                  <a:schemeClr val="bg1">
                    <a:lumMod val="50000"/>
                  </a:schemeClr>
                </a:solidFill>
              </a:rPr>
              <a:t>Inflammation</a:t>
            </a:r>
            <a:endParaRPr lang="cs-CZ" dirty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r>
              <a:rPr lang="cs-CZ" dirty="0" err="1">
                <a:solidFill>
                  <a:schemeClr val="bg1">
                    <a:lumMod val="50000"/>
                  </a:schemeClr>
                </a:solidFill>
              </a:rPr>
              <a:t>Acute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dirty="0" err="1">
                <a:solidFill>
                  <a:schemeClr val="bg1">
                    <a:lumMod val="50000"/>
                  </a:schemeClr>
                </a:solidFill>
              </a:rPr>
              <a:t>pancreatitis</a:t>
            </a:r>
            <a:endParaRPr lang="cs-CZ" dirty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r>
              <a:rPr lang="cs-CZ" dirty="0" err="1">
                <a:solidFill>
                  <a:schemeClr val="bg1">
                    <a:lumMod val="50000"/>
                  </a:schemeClr>
                </a:solidFill>
              </a:rPr>
              <a:t>Chronic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dirty="0" err="1">
                <a:solidFill>
                  <a:schemeClr val="bg1">
                    <a:lumMod val="50000"/>
                  </a:schemeClr>
                </a:solidFill>
              </a:rPr>
              <a:t>pancreatitis</a:t>
            </a:r>
            <a:endParaRPr lang="cs-CZ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cs-CZ" dirty="0" err="1">
                <a:solidFill>
                  <a:schemeClr val="bg1">
                    <a:lumMod val="50000"/>
                  </a:schemeClr>
                </a:solidFill>
              </a:rPr>
              <a:t>Tumors</a:t>
            </a:r>
            <a:endParaRPr lang="cs-CZ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Acute</a:t>
            </a:r>
            <a:r>
              <a:rPr lang="cs-CZ" dirty="0"/>
              <a:t> </a:t>
            </a:r>
            <a:r>
              <a:rPr lang="cs-CZ" dirty="0" err="1"/>
              <a:t>pancreatitis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Symptomes</a:t>
            </a:r>
            <a:r>
              <a:rPr lang="cs-CZ" dirty="0"/>
              <a:t> and </a:t>
            </a:r>
            <a:r>
              <a:rPr lang="cs-CZ" dirty="0" err="1"/>
              <a:t>systemic</a:t>
            </a:r>
            <a:r>
              <a:rPr lang="cs-CZ" dirty="0"/>
              <a:t> response</a:t>
            </a:r>
          </a:p>
          <a:p>
            <a:pPr lvl="1"/>
            <a:r>
              <a:rPr lang="cs-CZ" dirty="0" err="1"/>
              <a:t>acute</a:t>
            </a:r>
            <a:r>
              <a:rPr lang="cs-CZ" dirty="0"/>
              <a:t> </a:t>
            </a:r>
            <a:r>
              <a:rPr lang="cs-CZ" dirty="0" err="1"/>
              <a:t>continuous</a:t>
            </a:r>
            <a:r>
              <a:rPr lang="cs-CZ" dirty="0"/>
              <a:t> </a:t>
            </a:r>
            <a:r>
              <a:rPr lang="cs-CZ" dirty="0" err="1"/>
              <a:t>abdominal</a:t>
            </a:r>
            <a:r>
              <a:rPr lang="cs-CZ" dirty="0"/>
              <a:t> </a:t>
            </a:r>
            <a:r>
              <a:rPr lang="cs-CZ" dirty="0" err="1"/>
              <a:t>pain</a:t>
            </a:r>
            <a:endParaRPr lang="cs-CZ" dirty="0"/>
          </a:p>
          <a:p>
            <a:pPr lvl="1"/>
            <a:r>
              <a:rPr lang="cs-CZ" dirty="0" err="1"/>
              <a:t>shock</a:t>
            </a:r>
            <a:endParaRPr lang="cs-CZ" dirty="0"/>
          </a:p>
          <a:p>
            <a:pPr lvl="1"/>
            <a:r>
              <a:rPr lang="cs-CZ" dirty="0"/>
              <a:t>ARDS</a:t>
            </a:r>
          </a:p>
          <a:p>
            <a:pPr lvl="1"/>
            <a:r>
              <a:rPr lang="cs-CZ" dirty="0"/>
              <a:t>DIC</a:t>
            </a:r>
          </a:p>
          <a:p>
            <a:pPr lvl="1"/>
            <a:r>
              <a:rPr lang="cs-CZ" dirty="0" err="1"/>
              <a:t>laboratory</a:t>
            </a:r>
            <a:r>
              <a:rPr lang="cs-CZ" dirty="0"/>
              <a:t> - ↑</a:t>
            </a:r>
            <a:r>
              <a:rPr lang="cs-CZ" dirty="0" err="1"/>
              <a:t>amylases</a:t>
            </a:r>
            <a:r>
              <a:rPr lang="cs-CZ" dirty="0"/>
              <a:t> and </a:t>
            </a:r>
            <a:r>
              <a:rPr lang="cs-CZ" dirty="0" err="1"/>
              <a:t>lipases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74200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Schedule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err="1">
                <a:solidFill>
                  <a:schemeClr val="bg1">
                    <a:lumMod val="50000"/>
                  </a:schemeClr>
                </a:solidFill>
              </a:rPr>
              <a:t>Congenital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dirty="0" err="1">
                <a:solidFill>
                  <a:schemeClr val="bg1">
                    <a:lumMod val="50000"/>
                  </a:schemeClr>
                </a:solidFill>
              </a:rPr>
              <a:t>anomalies</a:t>
            </a:r>
            <a:endParaRPr lang="cs-CZ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cs-CZ" dirty="0" err="1">
                <a:solidFill>
                  <a:schemeClr val="bg1">
                    <a:lumMod val="50000"/>
                  </a:schemeClr>
                </a:solidFill>
              </a:rPr>
              <a:t>Cystic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dirty="0" err="1">
                <a:solidFill>
                  <a:schemeClr val="bg1">
                    <a:lumMod val="50000"/>
                  </a:schemeClr>
                </a:solidFill>
              </a:rPr>
              <a:t>fibrosis</a:t>
            </a:r>
            <a:endParaRPr lang="cs-CZ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cs-CZ" dirty="0" err="1"/>
              <a:t>Inflammation</a:t>
            </a:r>
            <a:endParaRPr lang="cs-CZ" dirty="0"/>
          </a:p>
          <a:p>
            <a:pPr lvl="1"/>
            <a:r>
              <a:rPr lang="cs-CZ" dirty="0" err="1"/>
              <a:t>Acute</a:t>
            </a:r>
            <a:r>
              <a:rPr lang="cs-CZ" dirty="0"/>
              <a:t> </a:t>
            </a:r>
            <a:r>
              <a:rPr lang="cs-CZ" dirty="0" err="1"/>
              <a:t>pancreatitis</a:t>
            </a:r>
            <a:endParaRPr lang="cs-CZ" dirty="0"/>
          </a:p>
          <a:p>
            <a:pPr lvl="1"/>
            <a:r>
              <a:rPr lang="cs-CZ" b="1" dirty="0" err="1"/>
              <a:t>Chronic</a:t>
            </a:r>
            <a:r>
              <a:rPr lang="cs-CZ" b="1" dirty="0"/>
              <a:t> </a:t>
            </a:r>
            <a:r>
              <a:rPr lang="cs-CZ" b="1" dirty="0" err="1"/>
              <a:t>pancreatitis</a:t>
            </a:r>
            <a:endParaRPr lang="cs-CZ" b="1" dirty="0"/>
          </a:p>
          <a:p>
            <a:r>
              <a:rPr lang="cs-CZ" dirty="0" err="1">
                <a:solidFill>
                  <a:schemeClr val="bg1">
                    <a:lumMod val="50000"/>
                  </a:schemeClr>
                </a:solidFill>
              </a:rPr>
              <a:t>Tumors</a:t>
            </a:r>
            <a:endParaRPr lang="cs-CZ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BA7C5B-96A4-4BDD-928C-A2FA97CDC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Chronic</a:t>
            </a:r>
            <a:r>
              <a:rPr lang="cs-CZ" dirty="0"/>
              <a:t> </a:t>
            </a:r>
            <a:r>
              <a:rPr lang="cs-CZ" dirty="0" err="1"/>
              <a:t>pancreatitis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57447B2-52CD-4743-B8DA-D099ECE3D2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err="1"/>
              <a:t>chronic</a:t>
            </a:r>
            <a:r>
              <a:rPr lang="cs-CZ" dirty="0"/>
              <a:t> </a:t>
            </a:r>
            <a:r>
              <a:rPr lang="cs-CZ" dirty="0" err="1"/>
              <a:t>inflammation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recurrent</a:t>
            </a:r>
            <a:r>
              <a:rPr lang="cs-CZ" dirty="0"/>
              <a:t> </a:t>
            </a:r>
            <a:r>
              <a:rPr lang="cs-CZ" dirty="0" err="1"/>
              <a:t>attacs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acute</a:t>
            </a:r>
            <a:r>
              <a:rPr lang="cs-CZ" dirty="0"/>
              <a:t> </a:t>
            </a:r>
            <a:r>
              <a:rPr lang="cs-CZ" dirty="0" err="1"/>
              <a:t>pancreatitis</a:t>
            </a:r>
            <a:r>
              <a:rPr lang="cs-CZ" dirty="0"/>
              <a:t> -&gt;</a:t>
            </a:r>
          </a:p>
          <a:p>
            <a:pPr marL="0" indent="0">
              <a:buNone/>
            </a:pPr>
            <a:r>
              <a:rPr lang="cs-CZ" dirty="0"/>
              <a:t>-&gt; </a:t>
            </a:r>
            <a:r>
              <a:rPr lang="cs-CZ" dirty="0" err="1"/>
              <a:t>destruction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acinary</a:t>
            </a:r>
            <a:r>
              <a:rPr lang="cs-CZ" dirty="0"/>
              <a:t> </a:t>
            </a:r>
            <a:r>
              <a:rPr lang="cs-CZ" dirty="0" err="1"/>
              <a:t>cells</a:t>
            </a:r>
            <a:r>
              <a:rPr lang="cs-CZ" dirty="0"/>
              <a:t> -&gt;</a:t>
            </a:r>
          </a:p>
          <a:p>
            <a:pPr marL="0" indent="0">
              <a:buNone/>
            </a:pPr>
            <a:r>
              <a:rPr lang="cs-CZ" dirty="0"/>
              <a:t>-&gt; </a:t>
            </a:r>
            <a:r>
              <a:rPr lang="cs-CZ" dirty="0" err="1"/>
              <a:t>fibrosis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exocrine</a:t>
            </a:r>
            <a:r>
              <a:rPr lang="cs-CZ" dirty="0"/>
              <a:t> </a:t>
            </a:r>
            <a:r>
              <a:rPr lang="cs-CZ" dirty="0" err="1"/>
              <a:t>pancreas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	- </a:t>
            </a:r>
            <a:r>
              <a:rPr lang="cs-CZ" dirty="0" err="1"/>
              <a:t>islets</a:t>
            </a:r>
            <a:r>
              <a:rPr lang="cs-CZ" dirty="0"/>
              <a:t> are </a:t>
            </a:r>
            <a:r>
              <a:rPr lang="cs-CZ" dirty="0" err="1"/>
              <a:t>spared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err="1"/>
              <a:t>morphology</a:t>
            </a:r>
            <a:r>
              <a:rPr lang="cs-CZ" dirty="0"/>
              <a:t> – </a:t>
            </a:r>
            <a:r>
              <a:rPr lang="cs-CZ" dirty="0" err="1"/>
              <a:t>fibrosed</a:t>
            </a:r>
            <a:r>
              <a:rPr lang="cs-CZ" dirty="0"/>
              <a:t> </a:t>
            </a:r>
            <a:r>
              <a:rPr lang="cs-CZ" dirty="0" err="1"/>
              <a:t>focus</a:t>
            </a:r>
            <a:r>
              <a:rPr lang="cs-CZ" dirty="0"/>
              <a:t> in </a:t>
            </a:r>
            <a:r>
              <a:rPr lang="cs-CZ" dirty="0" err="1"/>
              <a:t>pancreas</a:t>
            </a:r>
            <a:r>
              <a:rPr lang="cs-CZ" dirty="0"/>
              <a:t> – do not </a:t>
            </a:r>
            <a:r>
              <a:rPr lang="cs-CZ" dirty="0" err="1"/>
              <a:t>confuse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carcinoma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682380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423CAF-7544-41EE-B736-B31067577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Chronic</a:t>
            </a:r>
            <a:r>
              <a:rPr lang="cs-CZ" dirty="0"/>
              <a:t> </a:t>
            </a:r>
            <a:r>
              <a:rPr lang="cs-CZ" dirty="0" err="1"/>
              <a:t>pancreatitis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8371734-7693-43CE-9927-22C533C650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3618" y="1962950"/>
            <a:ext cx="6876764" cy="4584509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20AFAC3-EAB6-4461-8F10-0426D6E83C38}"/>
              </a:ext>
            </a:extLst>
          </p:cNvPr>
          <p:cNvSpPr txBox="1"/>
          <p:nvPr/>
        </p:nvSpPr>
        <p:spPr>
          <a:xfrm>
            <a:off x="1133618" y="1404041"/>
            <a:ext cx="525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/>
              <a:t>Fibrosis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stroma, </a:t>
            </a:r>
            <a:r>
              <a:rPr lang="cs-CZ" sz="2400" dirty="0" err="1"/>
              <a:t>distortion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ducts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3646957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CEC71B-A986-4463-BEA6-50C35F6D2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Chronic</a:t>
            </a:r>
            <a:r>
              <a:rPr lang="cs-CZ" dirty="0"/>
              <a:t> </a:t>
            </a:r>
            <a:r>
              <a:rPr lang="cs-CZ" dirty="0" err="1"/>
              <a:t>pancreatitis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0018FF-46E1-47F2-92B5-9569142BC9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Etiopathogenesis</a:t>
            </a:r>
            <a:endParaRPr lang="cs-CZ" dirty="0"/>
          </a:p>
          <a:p>
            <a:pPr lvl="1"/>
            <a:r>
              <a:rPr lang="cs-CZ" dirty="0" err="1"/>
              <a:t>toxic</a:t>
            </a:r>
            <a:r>
              <a:rPr lang="cs-CZ" dirty="0"/>
              <a:t>/</a:t>
            </a:r>
            <a:r>
              <a:rPr lang="cs-CZ" dirty="0" err="1"/>
              <a:t>metabolic</a:t>
            </a:r>
            <a:r>
              <a:rPr lang="cs-CZ" dirty="0"/>
              <a:t> – </a:t>
            </a:r>
            <a:r>
              <a:rPr lang="cs-CZ" b="1" dirty="0" err="1"/>
              <a:t>alcohol</a:t>
            </a:r>
            <a:r>
              <a:rPr lang="cs-CZ" dirty="0"/>
              <a:t>, </a:t>
            </a:r>
            <a:r>
              <a:rPr lang="cs-CZ" dirty="0" err="1"/>
              <a:t>nicotine</a:t>
            </a:r>
            <a:r>
              <a:rPr lang="cs-CZ" dirty="0"/>
              <a:t>, </a:t>
            </a:r>
            <a:r>
              <a:rPr lang="cs-CZ" dirty="0" err="1"/>
              <a:t>some</a:t>
            </a:r>
            <a:r>
              <a:rPr lang="cs-CZ" dirty="0"/>
              <a:t> </a:t>
            </a:r>
            <a:r>
              <a:rPr lang="cs-CZ" dirty="0" err="1"/>
              <a:t>drugs</a:t>
            </a:r>
            <a:endParaRPr lang="cs-CZ" dirty="0"/>
          </a:p>
          <a:p>
            <a:pPr lvl="1"/>
            <a:r>
              <a:rPr lang="cs-CZ" dirty="0" err="1"/>
              <a:t>idiopatic</a:t>
            </a:r>
            <a:endParaRPr lang="cs-CZ" dirty="0"/>
          </a:p>
          <a:p>
            <a:pPr lvl="1"/>
            <a:r>
              <a:rPr lang="cs-CZ" dirty="0" err="1"/>
              <a:t>genetic</a:t>
            </a:r>
            <a:r>
              <a:rPr lang="cs-CZ" dirty="0"/>
              <a:t> – </a:t>
            </a:r>
            <a:r>
              <a:rPr lang="cs-CZ" dirty="0" err="1"/>
              <a:t>mutations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gene </a:t>
            </a:r>
            <a:r>
              <a:rPr lang="cs-CZ" dirty="0" err="1"/>
              <a:t>for</a:t>
            </a:r>
            <a:r>
              <a:rPr lang="cs-CZ" dirty="0"/>
              <a:t> trypsin </a:t>
            </a:r>
            <a:r>
              <a:rPr lang="cs-CZ" dirty="0" err="1"/>
              <a:t>or</a:t>
            </a:r>
            <a:r>
              <a:rPr lang="cs-CZ" dirty="0"/>
              <a:t> alpha-1-antitrypsin</a:t>
            </a:r>
          </a:p>
          <a:p>
            <a:pPr lvl="1"/>
            <a:r>
              <a:rPr lang="cs-CZ" dirty="0" err="1"/>
              <a:t>autoimmune</a:t>
            </a:r>
            <a:r>
              <a:rPr lang="cs-CZ" dirty="0"/>
              <a:t> – type 1 – IgG4 </a:t>
            </a:r>
            <a:r>
              <a:rPr lang="cs-CZ" dirty="0" err="1"/>
              <a:t>related</a:t>
            </a:r>
            <a:r>
              <a:rPr lang="cs-CZ" dirty="0"/>
              <a:t>; type 2 – </a:t>
            </a:r>
            <a:r>
              <a:rPr lang="cs-CZ" dirty="0" err="1"/>
              <a:t>isolated</a:t>
            </a:r>
            <a:endParaRPr lang="cs-CZ" dirty="0"/>
          </a:p>
          <a:p>
            <a:pPr lvl="1"/>
            <a:r>
              <a:rPr lang="cs-CZ" dirty="0" err="1"/>
              <a:t>recurrent</a:t>
            </a:r>
            <a:endParaRPr lang="cs-CZ" dirty="0"/>
          </a:p>
          <a:p>
            <a:pPr lvl="1"/>
            <a:r>
              <a:rPr lang="cs-CZ" dirty="0" err="1"/>
              <a:t>obstructive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512954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754061-8A02-4BED-8A37-1D836FFD1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Chronic</a:t>
            </a:r>
            <a:r>
              <a:rPr lang="cs-CZ" dirty="0"/>
              <a:t> </a:t>
            </a:r>
            <a:r>
              <a:rPr lang="cs-CZ" dirty="0" err="1"/>
              <a:t>pancreatitis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A711A4-30B3-43C9-B55F-57F816401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err="1"/>
              <a:t>Subtypes</a:t>
            </a:r>
            <a:endParaRPr lang="cs-CZ" dirty="0"/>
          </a:p>
          <a:p>
            <a:pPr lvl="1"/>
            <a:r>
              <a:rPr lang="cs-CZ" dirty="0" err="1"/>
              <a:t>chronic</a:t>
            </a:r>
            <a:r>
              <a:rPr lang="cs-CZ" dirty="0"/>
              <a:t> </a:t>
            </a:r>
            <a:r>
              <a:rPr lang="cs-CZ" dirty="0" err="1"/>
              <a:t>alcoholic</a:t>
            </a:r>
            <a:endParaRPr lang="cs-CZ" dirty="0"/>
          </a:p>
          <a:p>
            <a:pPr lvl="3"/>
            <a:r>
              <a:rPr lang="cs-CZ" dirty="0" err="1"/>
              <a:t>dilation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ducts</a:t>
            </a:r>
            <a:r>
              <a:rPr lang="cs-CZ" dirty="0"/>
              <a:t> -&gt; </a:t>
            </a:r>
            <a:r>
              <a:rPr lang="cs-CZ" dirty="0" err="1"/>
              <a:t>stagnation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content</a:t>
            </a:r>
            <a:r>
              <a:rPr lang="cs-CZ" dirty="0"/>
              <a:t> – </a:t>
            </a:r>
            <a:r>
              <a:rPr lang="cs-CZ" dirty="0" err="1"/>
              <a:t>mucoprotein</a:t>
            </a:r>
            <a:r>
              <a:rPr lang="cs-CZ" dirty="0"/>
              <a:t> </a:t>
            </a:r>
            <a:r>
              <a:rPr lang="cs-CZ" dirty="0" err="1"/>
              <a:t>plugs</a:t>
            </a:r>
            <a:r>
              <a:rPr lang="cs-CZ" dirty="0"/>
              <a:t> -&gt; </a:t>
            </a:r>
            <a:r>
              <a:rPr lang="cs-CZ" dirty="0" err="1"/>
              <a:t>calcification</a:t>
            </a:r>
            <a:endParaRPr lang="cs-CZ" dirty="0"/>
          </a:p>
          <a:p>
            <a:pPr lvl="1"/>
            <a:r>
              <a:rPr lang="cs-CZ" dirty="0" err="1"/>
              <a:t>paraduodenal</a:t>
            </a:r>
            <a:r>
              <a:rPr lang="cs-CZ" dirty="0"/>
              <a:t> </a:t>
            </a:r>
            <a:r>
              <a:rPr lang="cs-CZ" dirty="0" err="1"/>
              <a:t>pancreatitis</a:t>
            </a:r>
            <a:endParaRPr lang="cs-CZ" dirty="0"/>
          </a:p>
          <a:p>
            <a:pPr lvl="3"/>
            <a:r>
              <a:rPr lang="cs-CZ" dirty="0" err="1"/>
              <a:t>associated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pancreatic</a:t>
            </a:r>
            <a:r>
              <a:rPr lang="cs-CZ" dirty="0"/>
              <a:t> </a:t>
            </a:r>
            <a:r>
              <a:rPr lang="cs-CZ" dirty="0" err="1"/>
              <a:t>duct</a:t>
            </a:r>
            <a:r>
              <a:rPr lang="cs-CZ" dirty="0"/>
              <a:t> </a:t>
            </a:r>
            <a:r>
              <a:rPr lang="cs-CZ" dirty="0" err="1"/>
              <a:t>abnormalities</a:t>
            </a:r>
            <a:endParaRPr lang="cs-CZ" dirty="0"/>
          </a:p>
          <a:p>
            <a:pPr lvl="3"/>
            <a:r>
              <a:rPr lang="cs-CZ" dirty="0"/>
              <a:t>cause </a:t>
            </a:r>
            <a:r>
              <a:rPr lang="cs-CZ" dirty="0" err="1"/>
              <a:t>duodenal</a:t>
            </a:r>
            <a:r>
              <a:rPr lang="cs-CZ" dirty="0"/>
              <a:t> </a:t>
            </a:r>
            <a:r>
              <a:rPr lang="cs-CZ" dirty="0" err="1"/>
              <a:t>obstruction</a:t>
            </a:r>
            <a:endParaRPr lang="cs-CZ" dirty="0"/>
          </a:p>
          <a:p>
            <a:pPr lvl="3"/>
            <a:r>
              <a:rPr lang="cs-CZ" dirty="0" err="1"/>
              <a:t>recurrent</a:t>
            </a:r>
            <a:r>
              <a:rPr lang="cs-CZ" dirty="0"/>
              <a:t> </a:t>
            </a:r>
            <a:r>
              <a:rPr lang="cs-CZ" dirty="0" err="1"/>
              <a:t>attacks</a:t>
            </a:r>
            <a:endParaRPr lang="cs-CZ" dirty="0"/>
          </a:p>
          <a:p>
            <a:pPr lvl="1"/>
            <a:r>
              <a:rPr lang="cs-CZ" dirty="0" err="1"/>
              <a:t>hereditary</a:t>
            </a:r>
            <a:r>
              <a:rPr lang="cs-CZ" dirty="0"/>
              <a:t> </a:t>
            </a:r>
            <a:r>
              <a:rPr lang="cs-CZ" dirty="0" err="1"/>
              <a:t>chronic</a:t>
            </a:r>
            <a:r>
              <a:rPr lang="cs-CZ" dirty="0"/>
              <a:t> </a:t>
            </a:r>
            <a:r>
              <a:rPr lang="cs-CZ" dirty="0" err="1"/>
              <a:t>pancreatitis</a:t>
            </a:r>
            <a:endParaRPr lang="cs-CZ" dirty="0"/>
          </a:p>
          <a:p>
            <a:pPr lvl="3"/>
            <a:r>
              <a:rPr lang="cs-CZ" dirty="0"/>
              <a:t>AD – </a:t>
            </a:r>
            <a:r>
              <a:rPr lang="cs-CZ" dirty="0" err="1"/>
              <a:t>mutation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trypsinogen-1 gene</a:t>
            </a:r>
          </a:p>
          <a:p>
            <a:pPr lvl="3"/>
            <a:r>
              <a:rPr lang="cs-CZ" dirty="0"/>
              <a:t>AR – </a:t>
            </a:r>
            <a:r>
              <a:rPr lang="cs-CZ" dirty="0" err="1"/>
              <a:t>mutation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trypsin inhibitor</a:t>
            </a:r>
          </a:p>
        </p:txBody>
      </p:sp>
    </p:spTree>
    <p:extLst>
      <p:ext uri="{BB962C8B-B14F-4D97-AF65-F5344CB8AC3E}">
        <p14:creationId xmlns:p14="http://schemas.microsoft.com/office/powerpoint/2010/main" val="10637385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754061-8A02-4BED-8A37-1D836FFD1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Chronic</a:t>
            </a:r>
            <a:r>
              <a:rPr lang="cs-CZ" dirty="0"/>
              <a:t> </a:t>
            </a:r>
            <a:r>
              <a:rPr lang="cs-CZ" dirty="0" err="1"/>
              <a:t>pancreatitis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A711A4-30B3-43C9-B55F-57F816401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Subtypes</a:t>
            </a:r>
            <a:endParaRPr lang="cs-CZ" dirty="0"/>
          </a:p>
          <a:p>
            <a:pPr lvl="1"/>
            <a:r>
              <a:rPr lang="cs-CZ" dirty="0" err="1"/>
              <a:t>autoimmune</a:t>
            </a:r>
            <a:endParaRPr lang="cs-CZ" dirty="0"/>
          </a:p>
          <a:p>
            <a:pPr lvl="3"/>
            <a:r>
              <a:rPr lang="cs-CZ" dirty="0"/>
              <a:t>IgG4 </a:t>
            </a:r>
            <a:r>
              <a:rPr lang="cs-CZ" dirty="0" err="1"/>
              <a:t>associated</a:t>
            </a:r>
            <a:endParaRPr lang="cs-CZ" dirty="0"/>
          </a:p>
          <a:p>
            <a:pPr lvl="3"/>
            <a:r>
              <a:rPr lang="cs-CZ" dirty="0" err="1"/>
              <a:t>idiopathic</a:t>
            </a:r>
            <a:endParaRPr lang="cs-CZ" dirty="0"/>
          </a:p>
          <a:p>
            <a:pPr lvl="3"/>
            <a:r>
              <a:rPr lang="cs-CZ" dirty="0" err="1"/>
              <a:t>treated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corticoids</a:t>
            </a:r>
            <a:endParaRPr lang="cs-CZ" dirty="0"/>
          </a:p>
          <a:p>
            <a:pPr lvl="1"/>
            <a:r>
              <a:rPr lang="cs-CZ" dirty="0" err="1"/>
              <a:t>chronic</a:t>
            </a:r>
            <a:r>
              <a:rPr lang="cs-CZ" dirty="0"/>
              <a:t> </a:t>
            </a:r>
            <a:r>
              <a:rPr lang="cs-CZ" dirty="0" err="1"/>
              <a:t>obstructive</a:t>
            </a:r>
            <a:endParaRPr lang="cs-CZ" dirty="0"/>
          </a:p>
          <a:p>
            <a:pPr lvl="3"/>
            <a:r>
              <a:rPr lang="cs-CZ" dirty="0" err="1"/>
              <a:t>chronic</a:t>
            </a:r>
            <a:r>
              <a:rPr lang="cs-CZ" dirty="0"/>
              <a:t> </a:t>
            </a:r>
            <a:r>
              <a:rPr lang="cs-CZ" dirty="0" err="1"/>
              <a:t>obstruction</a:t>
            </a:r>
            <a:r>
              <a:rPr lang="cs-CZ" dirty="0"/>
              <a:t> by tumor, </a:t>
            </a:r>
            <a:r>
              <a:rPr lang="cs-CZ" dirty="0" err="1"/>
              <a:t>pseudocyst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fibrous</a:t>
            </a:r>
            <a:r>
              <a:rPr lang="cs-CZ" dirty="0"/>
              <a:t> </a:t>
            </a:r>
            <a:r>
              <a:rPr lang="cs-CZ" dirty="0" err="1"/>
              <a:t>stricture</a:t>
            </a:r>
            <a:endParaRPr lang="cs-CZ" dirty="0"/>
          </a:p>
          <a:p>
            <a:pPr lvl="3"/>
            <a:r>
              <a:rPr lang="cs-CZ" dirty="0"/>
              <a:t>no </a:t>
            </a:r>
            <a:r>
              <a:rPr lang="cs-CZ" dirty="0" err="1"/>
              <a:t>mucoprotein</a:t>
            </a:r>
            <a:r>
              <a:rPr lang="cs-CZ" dirty="0"/>
              <a:t> </a:t>
            </a:r>
            <a:r>
              <a:rPr lang="cs-CZ" dirty="0" err="1"/>
              <a:t>plugs</a:t>
            </a:r>
            <a:r>
              <a:rPr lang="cs-CZ" dirty="0"/>
              <a:t>, no </a:t>
            </a:r>
            <a:r>
              <a:rPr lang="cs-CZ" dirty="0" err="1"/>
              <a:t>pseudocysts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380002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EAC1EF-3D41-45B4-B8D9-B49A6CFFA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Chronic</a:t>
            </a:r>
            <a:r>
              <a:rPr lang="cs-CZ" dirty="0"/>
              <a:t> </a:t>
            </a:r>
            <a:r>
              <a:rPr lang="cs-CZ" dirty="0" err="1"/>
              <a:t>pancreatitis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870EFD0-16B1-4990-A104-DDE60B9DDB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Clinical</a:t>
            </a:r>
            <a:r>
              <a:rPr lang="cs-CZ" dirty="0"/>
              <a:t> </a:t>
            </a:r>
            <a:r>
              <a:rPr lang="cs-CZ" dirty="0" err="1"/>
              <a:t>appearance</a:t>
            </a:r>
            <a:endParaRPr lang="cs-CZ" dirty="0"/>
          </a:p>
          <a:p>
            <a:pPr lvl="1"/>
            <a:r>
              <a:rPr lang="cs-CZ" dirty="0" err="1"/>
              <a:t>chronic</a:t>
            </a:r>
            <a:r>
              <a:rPr lang="cs-CZ" dirty="0"/>
              <a:t> </a:t>
            </a:r>
            <a:r>
              <a:rPr lang="cs-CZ" dirty="0" err="1"/>
              <a:t>abdominal</a:t>
            </a:r>
            <a:r>
              <a:rPr lang="cs-CZ" dirty="0"/>
              <a:t> </a:t>
            </a:r>
            <a:r>
              <a:rPr lang="cs-CZ" dirty="0" err="1"/>
              <a:t>pain</a:t>
            </a:r>
            <a:r>
              <a:rPr lang="cs-CZ" dirty="0"/>
              <a:t> – </a:t>
            </a:r>
            <a:r>
              <a:rPr lang="cs-CZ" dirty="0" err="1"/>
              <a:t>propagation</a:t>
            </a:r>
            <a:r>
              <a:rPr lang="cs-CZ" dirty="0"/>
              <a:t> to </a:t>
            </a:r>
            <a:r>
              <a:rPr lang="cs-CZ" dirty="0" err="1"/>
              <a:t>back</a:t>
            </a:r>
            <a:endParaRPr lang="cs-CZ" dirty="0"/>
          </a:p>
          <a:p>
            <a:pPr lvl="1"/>
            <a:r>
              <a:rPr lang="cs-CZ" dirty="0" err="1"/>
              <a:t>reccurent</a:t>
            </a:r>
            <a:r>
              <a:rPr lang="cs-CZ" dirty="0"/>
              <a:t> </a:t>
            </a:r>
            <a:r>
              <a:rPr lang="cs-CZ" dirty="0" err="1"/>
              <a:t>acute</a:t>
            </a:r>
            <a:r>
              <a:rPr lang="cs-CZ" dirty="0"/>
              <a:t> </a:t>
            </a:r>
            <a:r>
              <a:rPr lang="cs-CZ" dirty="0" err="1"/>
              <a:t>exacerbations</a:t>
            </a:r>
            <a:r>
              <a:rPr lang="cs-CZ" dirty="0"/>
              <a:t> – </a:t>
            </a:r>
            <a:r>
              <a:rPr lang="cs-CZ" dirty="0" err="1"/>
              <a:t>chronic</a:t>
            </a:r>
            <a:r>
              <a:rPr lang="cs-CZ" dirty="0"/>
              <a:t> </a:t>
            </a:r>
            <a:r>
              <a:rPr lang="cs-CZ" dirty="0" err="1"/>
              <a:t>alcoholic</a:t>
            </a:r>
            <a:r>
              <a:rPr lang="cs-CZ" dirty="0"/>
              <a:t>, </a:t>
            </a:r>
            <a:r>
              <a:rPr lang="cs-CZ" dirty="0" err="1"/>
              <a:t>paraduodenal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hereditary</a:t>
            </a:r>
            <a:r>
              <a:rPr lang="cs-CZ" dirty="0"/>
              <a:t> </a:t>
            </a:r>
            <a:r>
              <a:rPr lang="cs-CZ" dirty="0" err="1"/>
              <a:t>pancreatitis</a:t>
            </a:r>
            <a:endParaRPr lang="cs-CZ" dirty="0"/>
          </a:p>
          <a:p>
            <a:pPr lvl="1"/>
            <a:r>
              <a:rPr lang="cs-CZ" dirty="0" err="1"/>
              <a:t>weight</a:t>
            </a:r>
            <a:r>
              <a:rPr lang="cs-CZ" dirty="0"/>
              <a:t> </a:t>
            </a:r>
            <a:r>
              <a:rPr lang="cs-CZ" dirty="0" err="1"/>
              <a:t>loss</a:t>
            </a:r>
            <a:endParaRPr lang="cs-CZ" dirty="0"/>
          </a:p>
          <a:p>
            <a:pPr lvl="1"/>
            <a:r>
              <a:rPr lang="cs-CZ" dirty="0" err="1"/>
              <a:t>obstructive</a:t>
            </a:r>
            <a:r>
              <a:rPr lang="cs-CZ" dirty="0"/>
              <a:t> </a:t>
            </a:r>
            <a:r>
              <a:rPr lang="cs-CZ" dirty="0" err="1"/>
              <a:t>icterus</a:t>
            </a:r>
            <a:r>
              <a:rPr lang="cs-CZ" dirty="0"/>
              <a:t> – </a:t>
            </a:r>
            <a:r>
              <a:rPr lang="cs-CZ" dirty="0" err="1"/>
              <a:t>when</a:t>
            </a:r>
            <a:r>
              <a:rPr lang="cs-CZ" dirty="0"/>
              <a:t> </a:t>
            </a:r>
            <a:r>
              <a:rPr lang="cs-CZ" dirty="0" err="1"/>
              <a:t>situated</a:t>
            </a:r>
            <a:r>
              <a:rPr lang="cs-CZ" dirty="0"/>
              <a:t> in </a:t>
            </a:r>
            <a:r>
              <a:rPr lang="cs-CZ" dirty="0" err="1"/>
              <a:t>head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pancreas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58838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Schedule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err="1">
                <a:solidFill>
                  <a:schemeClr val="bg1">
                    <a:lumMod val="50000"/>
                  </a:schemeClr>
                </a:solidFill>
              </a:rPr>
              <a:t>Congenital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dirty="0" err="1">
                <a:solidFill>
                  <a:schemeClr val="bg1">
                    <a:lumMod val="50000"/>
                  </a:schemeClr>
                </a:solidFill>
              </a:rPr>
              <a:t>anomalies</a:t>
            </a:r>
            <a:endParaRPr lang="cs-CZ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cs-CZ" dirty="0" err="1">
                <a:solidFill>
                  <a:schemeClr val="bg1">
                    <a:lumMod val="50000"/>
                  </a:schemeClr>
                </a:solidFill>
              </a:rPr>
              <a:t>Cystic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dirty="0" err="1">
                <a:solidFill>
                  <a:schemeClr val="bg1">
                    <a:lumMod val="50000"/>
                  </a:schemeClr>
                </a:solidFill>
              </a:rPr>
              <a:t>fibrosis</a:t>
            </a:r>
            <a:endParaRPr lang="cs-CZ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cs-CZ" dirty="0" err="1">
                <a:solidFill>
                  <a:schemeClr val="bg1">
                    <a:lumMod val="50000"/>
                  </a:schemeClr>
                </a:solidFill>
              </a:rPr>
              <a:t>Inflammation</a:t>
            </a:r>
            <a:endParaRPr lang="cs-CZ" dirty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r>
              <a:rPr lang="cs-CZ" dirty="0" err="1">
                <a:solidFill>
                  <a:schemeClr val="bg1">
                    <a:lumMod val="50000"/>
                  </a:schemeClr>
                </a:solidFill>
              </a:rPr>
              <a:t>Acute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dirty="0" err="1">
                <a:solidFill>
                  <a:schemeClr val="bg1">
                    <a:lumMod val="50000"/>
                  </a:schemeClr>
                </a:solidFill>
              </a:rPr>
              <a:t>pancreatitis</a:t>
            </a:r>
            <a:endParaRPr lang="cs-CZ" dirty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r>
              <a:rPr lang="cs-CZ" dirty="0" err="1">
                <a:solidFill>
                  <a:schemeClr val="bg1">
                    <a:lumMod val="50000"/>
                  </a:schemeClr>
                </a:solidFill>
              </a:rPr>
              <a:t>Chronic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dirty="0" err="1">
                <a:solidFill>
                  <a:schemeClr val="bg1">
                    <a:lumMod val="50000"/>
                  </a:schemeClr>
                </a:solidFill>
              </a:rPr>
              <a:t>pancreatitis</a:t>
            </a:r>
            <a:endParaRPr lang="cs-CZ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cs-CZ" dirty="0" err="1"/>
              <a:t>Tumors</a:t>
            </a:r>
            <a:endParaRPr lang="cs-CZ" dirty="0"/>
          </a:p>
          <a:p>
            <a:pPr lvl="1"/>
            <a:r>
              <a:rPr lang="cs-CZ" dirty="0" err="1"/>
              <a:t>Carcinoma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pancreas</a:t>
            </a:r>
            <a:endParaRPr lang="cs-CZ" dirty="0"/>
          </a:p>
          <a:p>
            <a:pPr lvl="2"/>
            <a:r>
              <a:rPr lang="cs-CZ" dirty="0" err="1"/>
              <a:t>precursor</a:t>
            </a:r>
            <a:r>
              <a:rPr lang="cs-CZ" dirty="0"/>
              <a:t> </a:t>
            </a:r>
            <a:r>
              <a:rPr lang="cs-CZ" dirty="0" err="1"/>
              <a:t>lesions</a:t>
            </a:r>
            <a:endParaRPr lang="cs-CZ" dirty="0"/>
          </a:p>
          <a:p>
            <a:pPr lvl="1"/>
            <a:r>
              <a:rPr lang="cs-CZ" dirty="0" err="1"/>
              <a:t>Cystic</a:t>
            </a:r>
            <a:r>
              <a:rPr lang="cs-CZ" dirty="0"/>
              <a:t> </a:t>
            </a:r>
            <a:r>
              <a:rPr lang="cs-CZ" dirty="0" err="1"/>
              <a:t>tumors</a:t>
            </a:r>
            <a:endParaRPr lang="cs-CZ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76FD50-0B9E-4A3E-BEF4-547C9ECC8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Tumors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8533640-0048-40C9-A226-30B8503C6C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Ductal</a:t>
            </a:r>
            <a:r>
              <a:rPr lang="cs-CZ" dirty="0"/>
              <a:t> </a:t>
            </a:r>
            <a:r>
              <a:rPr lang="cs-CZ" dirty="0" err="1"/>
              <a:t>adenocarcinoma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pancreas</a:t>
            </a:r>
            <a:endParaRPr lang="cs-CZ" dirty="0"/>
          </a:p>
          <a:p>
            <a:pPr lvl="1"/>
            <a:r>
              <a:rPr lang="cs-CZ" dirty="0"/>
              <a:t>85 %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all</a:t>
            </a:r>
            <a:r>
              <a:rPr lang="cs-CZ" dirty="0"/>
              <a:t> </a:t>
            </a:r>
            <a:r>
              <a:rPr lang="cs-CZ" dirty="0" err="1"/>
              <a:t>pancreatic</a:t>
            </a:r>
            <a:r>
              <a:rPr lang="cs-CZ" dirty="0"/>
              <a:t> </a:t>
            </a:r>
            <a:r>
              <a:rPr lang="cs-CZ" dirty="0" err="1"/>
              <a:t>tumors</a:t>
            </a:r>
            <a:endParaRPr lang="cs-CZ" dirty="0"/>
          </a:p>
          <a:p>
            <a:r>
              <a:rPr lang="cs-CZ" sz="2800" dirty="0" err="1"/>
              <a:t>Intraductal</a:t>
            </a:r>
            <a:r>
              <a:rPr lang="cs-CZ" sz="2800" dirty="0"/>
              <a:t> </a:t>
            </a:r>
            <a:r>
              <a:rPr lang="cs-CZ" sz="2800" dirty="0" err="1"/>
              <a:t>papillary</a:t>
            </a:r>
            <a:r>
              <a:rPr lang="cs-CZ" sz="2800" dirty="0"/>
              <a:t> </a:t>
            </a:r>
            <a:r>
              <a:rPr lang="cs-CZ" sz="2800" dirty="0" err="1"/>
              <a:t>mucinous</a:t>
            </a:r>
            <a:r>
              <a:rPr lang="cs-CZ" sz="2800" dirty="0"/>
              <a:t> </a:t>
            </a:r>
            <a:r>
              <a:rPr lang="cs-CZ" sz="2800" dirty="0" err="1"/>
              <a:t>neoplasia</a:t>
            </a:r>
            <a:r>
              <a:rPr lang="cs-CZ" sz="2800" dirty="0"/>
              <a:t> (IPMN)</a:t>
            </a:r>
          </a:p>
          <a:p>
            <a:r>
              <a:rPr lang="cs-CZ" sz="2800" dirty="0" err="1"/>
              <a:t>Mucinous</a:t>
            </a:r>
            <a:r>
              <a:rPr lang="cs-CZ" sz="2800" dirty="0"/>
              <a:t> </a:t>
            </a:r>
            <a:r>
              <a:rPr lang="cs-CZ" sz="2800" dirty="0" err="1"/>
              <a:t>cystic</a:t>
            </a:r>
            <a:r>
              <a:rPr lang="cs-CZ" sz="2800" dirty="0"/>
              <a:t> </a:t>
            </a:r>
            <a:r>
              <a:rPr lang="cs-CZ" sz="2800" dirty="0" err="1"/>
              <a:t>neoplasia</a:t>
            </a:r>
            <a:endParaRPr lang="cs-CZ" sz="2800" dirty="0"/>
          </a:p>
          <a:p>
            <a:r>
              <a:rPr lang="cs-CZ" sz="2800" dirty="0" err="1"/>
              <a:t>Serous</a:t>
            </a:r>
            <a:r>
              <a:rPr lang="cs-CZ" sz="2800" dirty="0"/>
              <a:t> </a:t>
            </a:r>
            <a:r>
              <a:rPr lang="cs-CZ" sz="2800" dirty="0" err="1"/>
              <a:t>cystadenoma</a:t>
            </a:r>
            <a:endParaRPr lang="cs-CZ" sz="2800" dirty="0"/>
          </a:p>
          <a:p>
            <a:r>
              <a:rPr lang="cs-CZ" sz="2400" dirty="0" err="1"/>
              <a:t>Acinary</a:t>
            </a:r>
            <a:r>
              <a:rPr lang="cs-CZ" sz="2400" dirty="0"/>
              <a:t> cell </a:t>
            </a:r>
            <a:r>
              <a:rPr lang="cs-CZ" sz="2400" dirty="0" err="1"/>
              <a:t>carcinoma</a:t>
            </a:r>
            <a:endParaRPr lang="cs-CZ" sz="2400" dirty="0"/>
          </a:p>
          <a:p>
            <a:r>
              <a:rPr lang="cs-CZ" sz="2400" dirty="0"/>
              <a:t>Solid </a:t>
            </a:r>
            <a:r>
              <a:rPr lang="cs-CZ" sz="2400" dirty="0" err="1"/>
              <a:t>pseudopapilary</a:t>
            </a:r>
            <a:r>
              <a:rPr lang="cs-CZ" sz="2400" dirty="0"/>
              <a:t> tumor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pancreas</a:t>
            </a:r>
            <a:endParaRPr lang="cs-CZ" sz="2400" dirty="0"/>
          </a:p>
          <a:p>
            <a:r>
              <a:rPr lang="cs-CZ" sz="2400" dirty="0"/>
              <a:t>…</a:t>
            </a:r>
          </a:p>
          <a:p>
            <a:r>
              <a:rPr lang="cs-CZ" sz="2800" dirty="0" err="1"/>
              <a:t>Tumors</a:t>
            </a:r>
            <a:r>
              <a:rPr lang="cs-CZ" sz="2800" dirty="0"/>
              <a:t> </a:t>
            </a:r>
            <a:r>
              <a:rPr lang="cs-CZ" sz="2800" dirty="0" err="1"/>
              <a:t>from</a:t>
            </a:r>
            <a:r>
              <a:rPr lang="cs-CZ" sz="2800" dirty="0"/>
              <a:t> </a:t>
            </a:r>
            <a:r>
              <a:rPr lang="cs-CZ" sz="2800" dirty="0" err="1"/>
              <a:t>islet</a:t>
            </a:r>
            <a:r>
              <a:rPr lang="cs-CZ" sz="2800" dirty="0"/>
              <a:t> </a:t>
            </a:r>
            <a:r>
              <a:rPr lang="cs-CZ" sz="2800" dirty="0" err="1"/>
              <a:t>cells</a:t>
            </a:r>
            <a:endParaRPr lang="cs-CZ" sz="28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9430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Congenital</a:t>
            </a:r>
            <a:r>
              <a:rPr lang="cs-CZ" dirty="0"/>
              <a:t> </a:t>
            </a:r>
            <a:r>
              <a:rPr lang="cs-CZ" dirty="0" err="1"/>
              <a:t>anomalies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Pancreas</a:t>
            </a:r>
            <a:r>
              <a:rPr lang="cs-CZ" dirty="0"/>
              <a:t> </a:t>
            </a:r>
            <a:r>
              <a:rPr lang="cs-CZ" dirty="0" err="1"/>
              <a:t>divisum</a:t>
            </a:r>
            <a:endParaRPr lang="cs-CZ" dirty="0"/>
          </a:p>
          <a:p>
            <a:r>
              <a:rPr lang="cs-CZ" dirty="0" err="1"/>
              <a:t>Annular</a:t>
            </a:r>
            <a:r>
              <a:rPr lang="cs-CZ" dirty="0"/>
              <a:t> </a:t>
            </a:r>
            <a:r>
              <a:rPr lang="cs-CZ" dirty="0" err="1"/>
              <a:t>pancreas</a:t>
            </a:r>
            <a:endParaRPr lang="cs-CZ" dirty="0"/>
          </a:p>
          <a:p>
            <a:r>
              <a:rPr lang="cs-CZ" dirty="0" err="1"/>
              <a:t>Pancreas</a:t>
            </a:r>
            <a:r>
              <a:rPr lang="cs-CZ" dirty="0"/>
              <a:t> </a:t>
            </a:r>
            <a:r>
              <a:rPr lang="cs-CZ" dirty="0" err="1"/>
              <a:t>agenesis</a:t>
            </a:r>
            <a:endParaRPr lang="cs-CZ" dirty="0"/>
          </a:p>
          <a:p>
            <a:r>
              <a:rPr lang="cs-CZ" dirty="0" err="1"/>
              <a:t>Congenital</a:t>
            </a:r>
            <a:r>
              <a:rPr lang="cs-CZ" dirty="0"/>
              <a:t> </a:t>
            </a:r>
            <a:r>
              <a:rPr lang="cs-CZ" dirty="0" err="1"/>
              <a:t>pancreatic</a:t>
            </a:r>
            <a:r>
              <a:rPr lang="cs-CZ" dirty="0"/>
              <a:t> </a:t>
            </a:r>
            <a:r>
              <a:rPr lang="cs-CZ" dirty="0" err="1"/>
              <a:t>cysts</a:t>
            </a:r>
            <a:endParaRPr lang="cs-CZ" dirty="0"/>
          </a:p>
          <a:p>
            <a:r>
              <a:rPr lang="cs-CZ" dirty="0" err="1"/>
              <a:t>Pancreatic</a:t>
            </a:r>
            <a:r>
              <a:rPr lang="cs-CZ" dirty="0"/>
              <a:t> </a:t>
            </a:r>
            <a:r>
              <a:rPr lang="cs-CZ" dirty="0" err="1"/>
              <a:t>heterotopia</a:t>
            </a:r>
            <a:endParaRPr lang="cs-CZ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724EB2-45FC-49EF-9ED8-D4CCFFAA1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Ductal</a:t>
            </a:r>
            <a:r>
              <a:rPr lang="cs-CZ" dirty="0"/>
              <a:t> </a:t>
            </a:r>
            <a:r>
              <a:rPr lang="cs-CZ" dirty="0" err="1"/>
              <a:t>adenocarcinoma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4FB6C8E-E8D6-4F4E-8397-7886EA013C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poor</a:t>
            </a:r>
            <a:r>
              <a:rPr lang="cs-CZ" dirty="0"/>
              <a:t> </a:t>
            </a:r>
            <a:r>
              <a:rPr lang="cs-CZ" dirty="0" err="1"/>
              <a:t>prognosis</a:t>
            </a:r>
            <a:r>
              <a:rPr lang="cs-CZ" dirty="0"/>
              <a:t> – 5year </a:t>
            </a:r>
            <a:r>
              <a:rPr lang="cs-CZ" dirty="0" err="1"/>
              <a:t>survival</a:t>
            </a:r>
            <a:r>
              <a:rPr lang="cs-CZ" dirty="0"/>
              <a:t> – </a:t>
            </a:r>
            <a:r>
              <a:rPr lang="cs-CZ" dirty="0" err="1"/>
              <a:t>only</a:t>
            </a:r>
            <a:r>
              <a:rPr lang="cs-CZ" dirty="0"/>
              <a:t> 5 %</a:t>
            </a:r>
          </a:p>
          <a:p>
            <a:r>
              <a:rPr lang="cs-CZ" dirty="0"/>
              <a:t>4.-5. most </a:t>
            </a:r>
            <a:r>
              <a:rPr lang="cs-CZ" dirty="0" err="1"/>
              <a:t>frequent</a:t>
            </a:r>
            <a:r>
              <a:rPr lang="cs-CZ" dirty="0"/>
              <a:t> cause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death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neoplasms</a:t>
            </a:r>
            <a:endParaRPr lang="cs-CZ" dirty="0"/>
          </a:p>
          <a:p>
            <a:r>
              <a:rPr lang="cs-CZ" dirty="0" err="1"/>
              <a:t>older</a:t>
            </a:r>
            <a:r>
              <a:rPr lang="cs-CZ" dirty="0"/>
              <a:t> </a:t>
            </a:r>
            <a:r>
              <a:rPr lang="cs-CZ" dirty="0" err="1"/>
              <a:t>patients</a:t>
            </a:r>
            <a:r>
              <a:rPr lang="cs-CZ" dirty="0"/>
              <a:t> (60-80 </a:t>
            </a:r>
            <a:r>
              <a:rPr lang="cs-CZ" dirty="0" err="1"/>
              <a:t>years</a:t>
            </a:r>
            <a:r>
              <a:rPr lang="cs-CZ" dirty="0"/>
              <a:t>)</a:t>
            </a:r>
          </a:p>
          <a:p>
            <a:r>
              <a:rPr lang="cs-CZ" dirty="0" err="1"/>
              <a:t>frequently</a:t>
            </a:r>
            <a:r>
              <a:rPr lang="cs-CZ" dirty="0"/>
              <a:t> </a:t>
            </a:r>
            <a:r>
              <a:rPr lang="cs-CZ" dirty="0" err="1"/>
              <a:t>generalised</a:t>
            </a:r>
            <a:r>
              <a:rPr lang="cs-CZ" dirty="0"/>
              <a:t> in </a:t>
            </a:r>
            <a:r>
              <a:rPr lang="cs-CZ" dirty="0" err="1"/>
              <a:t>time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diagnosis</a:t>
            </a:r>
            <a:endParaRPr lang="cs-CZ" dirty="0"/>
          </a:p>
          <a:p>
            <a:r>
              <a:rPr lang="cs-CZ" dirty="0"/>
              <a:t>more </a:t>
            </a:r>
            <a:r>
              <a:rPr lang="cs-CZ" dirty="0" err="1"/>
              <a:t>frequent</a:t>
            </a:r>
            <a:r>
              <a:rPr lang="cs-CZ" dirty="0"/>
              <a:t> in </a:t>
            </a:r>
            <a:r>
              <a:rPr lang="cs-CZ" dirty="0" err="1"/>
              <a:t>head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pancreas</a:t>
            </a:r>
            <a:r>
              <a:rPr lang="cs-CZ" dirty="0"/>
              <a:t> </a:t>
            </a:r>
            <a:r>
              <a:rPr lang="cs-CZ" dirty="0" err="1"/>
              <a:t>than</a:t>
            </a:r>
            <a:r>
              <a:rPr lang="cs-CZ" dirty="0"/>
              <a:t> in </a:t>
            </a:r>
            <a:r>
              <a:rPr lang="cs-CZ" dirty="0" err="1"/>
              <a:t>tail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39837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840FFE-E167-4CFA-A15B-B1019DF4C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Ductal</a:t>
            </a:r>
            <a:r>
              <a:rPr lang="cs-CZ" dirty="0"/>
              <a:t> </a:t>
            </a:r>
            <a:r>
              <a:rPr lang="cs-CZ" dirty="0" err="1"/>
              <a:t>adenocarcinoma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AC77409-9047-4AD9-B9EE-6E0D349E0D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Pancreatic</a:t>
            </a:r>
            <a:r>
              <a:rPr lang="cs-CZ" dirty="0"/>
              <a:t> </a:t>
            </a:r>
            <a:r>
              <a:rPr lang="cs-CZ" dirty="0" err="1"/>
              <a:t>intraepithelial</a:t>
            </a:r>
            <a:r>
              <a:rPr lang="cs-CZ" dirty="0"/>
              <a:t> </a:t>
            </a:r>
            <a:r>
              <a:rPr lang="cs-CZ" dirty="0" err="1"/>
              <a:t>neoplasia</a:t>
            </a:r>
            <a:r>
              <a:rPr lang="cs-CZ" dirty="0"/>
              <a:t> (</a:t>
            </a:r>
            <a:r>
              <a:rPr lang="cs-CZ" dirty="0" err="1"/>
              <a:t>PanIN</a:t>
            </a:r>
            <a:r>
              <a:rPr lang="cs-CZ" dirty="0"/>
              <a:t>) – </a:t>
            </a:r>
            <a:r>
              <a:rPr lang="cs-CZ" dirty="0" err="1"/>
              <a:t>precursor</a:t>
            </a:r>
            <a:endParaRPr lang="cs-CZ" dirty="0"/>
          </a:p>
          <a:p>
            <a:pPr lvl="1"/>
            <a:r>
              <a:rPr lang="cs-CZ" dirty="0" err="1"/>
              <a:t>low</a:t>
            </a:r>
            <a:r>
              <a:rPr lang="cs-CZ" dirty="0"/>
              <a:t>-grade </a:t>
            </a:r>
            <a:r>
              <a:rPr lang="cs-CZ" dirty="0" err="1"/>
              <a:t>PanIN</a:t>
            </a:r>
            <a:endParaRPr lang="cs-CZ" dirty="0"/>
          </a:p>
          <a:p>
            <a:pPr lvl="2"/>
            <a:r>
              <a:rPr lang="cs-CZ" i="1" dirty="0"/>
              <a:t>KRAS </a:t>
            </a:r>
            <a:r>
              <a:rPr lang="cs-CZ" dirty="0" err="1"/>
              <a:t>activation</a:t>
            </a:r>
            <a:endParaRPr lang="cs-CZ" dirty="0"/>
          </a:p>
          <a:p>
            <a:pPr lvl="2"/>
            <a:r>
              <a:rPr lang="cs-CZ" i="1" dirty="0"/>
              <a:t>CDKN2A</a:t>
            </a:r>
            <a:r>
              <a:rPr lang="cs-CZ" dirty="0"/>
              <a:t> </a:t>
            </a:r>
            <a:r>
              <a:rPr lang="cs-CZ" dirty="0" err="1"/>
              <a:t>inactivation</a:t>
            </a:r>
            <a:endParaRPr lang="cs-CZ" dirty="0"/>
          </a:p>
          <a:p>
            <a:pPr lvl="1"/>
            <a:r>
              <a:rPr lang="cs-CZ" dirty="0" err="1"/>
              <a:t>high</a:t>
            </a:r>
            <a:r>
              <a:rPr lang="cs-CZ" dirty="0"/>
              <a:t>-grade </a:t>
            </a:r>
            <a:r>
              <a:rPr lang="cs-CZ" dirty="0" err="1"/>
              <a:t>PanIN</a:t>
            </a:r>
            <a:endParaRPr lang="cs-CZ" dirty="0"/>
          </a:p>
          <a:p>
            <a:pPr lvl="2"/>
            <a:r>
              <a:rPr lang="cs-CZ" i="1" dirty="0"/>
              <a:t>TP53</a:t>
            </a:r>
            <a:r>
              <a:rPr lang="cs-CZ" dirty="0"/>
              <a:t> </a:t>
            </a:r>
            <a:r>
              <a:rPr lang="cs-CZ" dirty="0" err="1"/>
              <a:t>inactivation</a:t>
            </a:r>
            <a:endParaRPr lang="cs-CZ" dirty="0"/>
          </a:p>
          <a:p>
            <a:pPr lvl="2"/>
            <a:r>
              <a:rPr lang="cs-CZ" i="1" dirty="0"/>
              <a:t>DPC4/SMAD4</a:t>
            </a:r>
            <a:r>
              <a:rPr lang="cs-CZ" dirty="0"/>
              <a:t> </a:t>
            </a:r>
            <a:r>
              <a:rPr lang="cs-CZ" dirty="0" err="1"/>
              <a:t>fusion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10729019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FE8C62-4EA1-4227-9E91-4498F30FD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Ductal</a:t>
            </a:r>
            <a:r>
              <a:rPr lang="cs-CZ" dirty="0"/>
              <a:t> </a:t>
            </a:r>
            <a:r>
              <a:rPr lang="cs-CZ" dirty="0" err="1"/>
              <a:t>adenocarcinoma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F3CD6F-F885-4376-9CC8-901474F3D1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low</a:t>
            </a:r>
            <a:r>
              <a:rPr lang="cs-CZ" dirty="0"/>
              <a:t>-grade </a:t>
            </a:r>
            <a:r>
              <a:rPr lang="cs-CZ" dirty="0" err="1"/>
              <a:t>PanIN</a:t>
            </a:r>
            <a:endParaRPr lang="cs-CZ" dirty="0"/>
          </a:p>
        </p:txBody>
      </p:sp>
      <p:pic>
        <p:nvPicPr>
          <p:cNvPr id="5" name="Obrázek 4" descr="Obsah obrázku mapa&#10;&#10;Popis byl vytvořen automaticky">
            <a:extLst>
              <a:ext uri="{FF2B5EF4-FFF2-40B4-BE49-F238E27FC236}">
                <a16:creationId xmlns:a16="http://schemas.microsoft.com/office/drawing/2014/main" id="{272C2DA9-95F0-4FCE-9A72-B67FC28644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772" y="2376391"/>
            <a:ext cx="6310456" cy="420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6887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FE8C62-4EA1-4227-9E91-4498F30FD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Ductal</a:t>
            </a:r>
            <a:r>
              <a:rPr lang="cs-CZ" dirty="0"/>
              <a:t> </a:t>
            </a:r>
            <a:r>
              <a:rPr lang="cs-CZ" dirty="0" err="1"/>
              <a:t>adenocarcinoma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F3CD6F-F885-4376-9CC8-901474F3D1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high</a:t>
            </a:r>
            <a:r>
              <a:rPr lang="cs-CZ" dirty="0"/>
              <a:t>-grade </a:t>
            </a:r>
            <a:r>
              <a:rPr lang="cs-CZ" dirty="0" err="1"/>
              <a:t>PanIN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72C2DA9-95F0-4FCE-9A72-B67FC28644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6772" y="2376391"/>
            <a:ext cx="6310456" cy="420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45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FE8C62-4EA1-4227-9E91-4498F30FD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Ductal</a:t>
            </a:r>
            <a:r>
              <a:rPr lang="cs-CZ" dirty="0"/>
              <a:t> </a:t>
            </a:r>
            <a:r>
              <a:rPr lang="cs-CZ" dirty="0" err="1"/>
              <a:t>adenocarcinoma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F3CD6F-F885-4376-9CC8-901474F3D1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high</a:t>
            </a:r>
            <a:r>
              <a:rPr lang="cs-CZ" dirty="0"/>
              <a:t>-grade </a:t>
            </a:r>
            <a:r>
              <a:rPr lang="cs-CZ" dirty="0" err="1"/>
              <a:t>PanIN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72C2DA9-95F0-4FCE-9A72-B67FC28644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6772" y="2376391"/>
            <a:ext cx="6310455" cy="420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7120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FE8C62-4EA1-4227-9E91-4498F30FD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Ductal</a:t>
            </a:r>
            <a:r>
              <a:rPr lang="cs-CZ" dirty="0"/>
              <a:t> </a:t>
            </a:r>
            <a:r>
              <a:rPr lang="cs-CZ" dirty="0" err="1"/>
              <a:t>adenocarcinoma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F3CD6F-F885-4376-9CC8-901474F3D1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invasive</a:t>
            </a:r>
            <a:r>
              <a:rPr lang="cs-CZ" dirty="0"/>
              <a:t> </a:t>
            </a:r>
            <a:r>
              <a:rPr lang="cs-CZ" dirty="0" err="1"/>
              <a:t>ductal</a:t>
            </a:r>
            <a:r>
              <a:rPr lang="cs-CZ" dirty="0"/>
              <a:t> </a:t>
            </a:r>
            <a:r>
              <a:rPr lang="cs-CZ" dirty="0" err="1"/>
              <a:t>adenocarcinoma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72C2DA9-95F0-4FCE-9A72-B67FC28644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6772" y="2376391"/>
            <a:ext cx="6310455" cy="420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8044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FE8C62-4EA1-4227-9E91-4498F30FD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Ductal</a:t>
            </a:r>
            <a:r>
              <a:rPr lang="cs-CZ" dirty="0"/>
              <a:t> </a:t>
            </a:r>
            <a:r>
              <a:rPr lang="cs-CZ" dirty="0" err="1"/>
              <a:t>adenocarcinoma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F3CD6F-F885-4376-9CC8-901474F3D1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perineural</a:t>
            </a:r>
            <a:r>
              <a:rPr lang="cs-CZ" dirty="0"/>
              <a:t> </a:t>
            </a:r>
            <a:r>
              <a:rPr lang="cs-CZ" dirty="0" err="1"/>
              <a:t>invasion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72C2DA9-95F0-4FCE-9A72-B67FC28644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7" t="18174" r="18050" b="4803"/>
          <a:stretch/>
        </p:blipFill>
        <p:spPr>
          <a:xfrm>
            <a:off x="2159732" y="2338268"/>
            <a:ext cx="4824536" cy="443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1131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1F1236-D5AB-41E0-BF4F-9BB13456D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Ductal</a:t>
            </a:r>
            <a:r>
              <a:rPr lang="cs-CZ" dirty="0"/>
              <a:t> </a:t>
            </a:r>
            <a:r>
              <a:rPr lang="cs-CZ" dirty="0" err="1"/>
              <a:t>adenocarcinoma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C0CF237-8DEA-4182-9EB6-2B67D3C4E5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invasive</a:t>
            </a:r>
            <a:r>
              <a:rPr lang="cs-CZ" dirty="0"/>
              <a:t> </a:t>
            </a:r>
            <a:r>
              <a:rPr lang="cs-CZ" dirty="0" err="1"/>
              <a:t>growth</a:t>
            </a:r>
            <a:r>
              <a:rPr lang="cs-CZ" dirty="0"/>
              <a:t> to </a:t>
            </a:r>
            <a:r>
              <a:rPr lang="cs-CZ" dirty="0" err="1"/>
              <a:t>retroperitoneum</a:t>
            </a:r>
            <a:endParaRPr lang="cs-CZ" dirty="0"/>
          </a:p>
          <a:p>
            <a:r>
              <a:rPr lang="cs-CZ" dirty="0" err="1"/>
              <a:t>perineural</a:t>
            </a:r>
            <a:r>
              <a:rPr lang="cs-CZ" dirty="0"/>
              <a:t> </a:t>
            </a:r>
            <a:r>
              <a:rPr lang="cs-CZ" dirty="0" err="1"/>
              <a:t>invasion</a:t>
            </a:r>
            <a:r>
              <a:rPr lang="cs-CZ" dirty="0"/>
              <a:t> in </a:t>
            </a:r>
            <a:r>
              <a:rPr lang="cs-CZ" dirty="0" err="1"/>
              <a:t>almost</a:t>
            </a:r>
            <a:r>
              <a:rPr lang="cs-CZ" dirty="0"/>
              <a:t> </a:t>
            </a:r>
            <a:r>
              <a:rPr lang="cs-CZ" dirty="0" err="1"/>
              <a:t>all</a:t>
            </a:r>
            <a:r>
              <a:rPr lang="cs-CZ" dirty="0"/>
              <a:t> </a:t>
            </a:r>
            <a:r>
              <a:rPr lang="cs-CZ" dirty="0" err="1"/>
              <a:t>cases</a:t>
            </a:r>
            <a:r>
              <a:rPr lang="cs-CZ" dirty="0"/>
              <a:t> – </a:t>
            </a:r>
            <a:r>
              <a:rPr lang="cs-CZ" dirty="0" err="1"/>
              <a:t>complicated</a:t>
            </a:r>
            <a:r>
              <a:rPr lang="cs-CZ" dirty="0"/>
              <a:t> </a:t>
            </a:r>
            <a:r>
              <a:rPr lang="cs-CZ" dirty="0" err="1"/>
              <a:t>radical</a:t>
            </a:r>
            <a:r>
              <a:rPr lang="cs-CZ" dirty="0"/>
              <a:t> </a:t>
            </a:r>
            <a:r>
              <a:rPr lang="cs-CZ" dirty="0" err="1"/>
              <a:t>resection</a:t>
            </a:r>
            <a:endParaRPr lang="cs-CZ" dirty="0"/>
          </a:p>
          <a:p>
            <a:r>
              <a:rPr lang="cs-CZ" dirty="0" err="1"/>
              <a:t>lymph</a:t>
            </a:r>
            <a:r>
              <a:rPr lang="cs-CZ" dirty="0"/>
              <a:t> node </a:t>
            </a:r>
            <a:r>
              <a:rPr lang="cs-CZ" dirty="0" err="1"/>
              <a:t>metastases</a:t>
            </a:r>
            <a:endParaRPr lang="cs-CZ" dirty="0"/>
          </a:p>
          <a:p>
            <a:pPr lvl="1"/>
            <a:r>
              <a:rPr lang="cs-CZ" dirty="0" err="1"/>
              <a:t>later</a:t>
            </a:r>
            <a:r>
              <a:rPr lang="cs-CZ" dirty="0"/>
              <a:t> </a:t>
            </a:r>
            <a:r>
              <a:rPr lang="cs-CZ" dirty="0" err="1"/>
              <a:t>hemathogenic</a:t>
            </a:r>
            <a:r>
              <a:rPr lang="cs-CZ" dirty="0"/>
              <a:t> </a:t>
            </a:r>
            <a:r>
              <a:rPr lang="cs-CZ" dirty="0" err="1"/>
              <a:t>metastases</a:t>
            </a:r>
            <a:r>
              <a:rPr lang="cs-CZ" dirty="0"/>
              <a:t> to liver, </a:t>
            </a:r>
            <a:r>
              <a:rPr lang="cs-CZ" dirty="0" err="1"/>
              <a:t>lungs</a:t>
            </a:r>
            <a:r>
              <a:rPr lang="cs-CZ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4473518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1F1236-D5AB-41E0-BF4F-9BB13456D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Ductal</a:t>
            </a:r>
            <a:r>
              <a:rPr lang="cs-CZ" dirty="0"/>
              <a:t> </a:t>
            </a:r>
            <a:r>
              <a:rPr lang="cs-CZ" dirty="0" err="1"/>
              <a:t>adenocarcinoma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C0CF237-8DEA-4182-9EB6-2B67D3C4E5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Clinical</a:t>
            </a:r>
            <a:r>
              <a:rPr lang="cs-CZ" dirty="0"/>
              <a:t> </a:t>
            </a:r>
            <a:r>
              <a:rPr lang="cs-CZ" dirty="0" err="1"/>
              <a:t>symptomes</a:t>
            </a:r>
            <a:endParaRPr lang="cs-CZ" dirty="0"/>
          </a:p>
          <a:p>
            <a:pPr lvl="1"/>
            <a:r>
              <a:rPr lang="cs-CZ" dirty="0" err="1"/>
              <a:t>sudden</a:t>
            </a:r>
            <a:r>
              <a:rPr lang="cs-CZ" dirty="0"/>
              <a:t> </a:t>
            </a:r>
            <a:r>
              <a:rPr lang="cs-CZ" dirty="0" err="1"/>
              <a:t>painless</a:t>
            </a:r>
            <a:r>
              <a:rPr lang="cs-CZ" dirty="0"/>
              <a:t> </a:t>
            </a:r>
            <a:r>
              <a:rPr lang="cs-CZ" i="1" dirty="0" err="1"/>
              <a:t>icterus</a:t>
            </a:r>
            <a:r>
              <a:rPr lang="cs-CZ" dirty="0"/>
              <a:t> – </a:t>
            </a:r>
            <a:r>
              <a:rPr lang="cs-CZ" dirty="0" err="1"/>
              <a:t>due</a:t>
            </a:r>
            <a:r>
              <a:rPr lang="cs-CZ" dirty="0"/>
              <a:t> to </a:t>
            </a:r>
            <a:r>
              <a:rPr lang="cs-CZ" dirty="0" err="1"/>
              <a:t>obstruction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choledochus</a:t>
            </a:r>
            <a:endParaRPr lang="cs-CZ" dirty="0"/>
          </a:p>
          <a:p>
            <a:pPr lvl="1"/>
            <a:r>
              <a:rPr lang="cs-CZ" dirty="0" err="1"/>
              <a:t>nonspecific</a:t>
            </a:r>
            <a:r>
              <a:rPr lang="cs-CZ" dirty="0"/>
              <a:t> </a:t>
            </a:r>
            <a:r>
              <a:rPr lang="cs-CZ" dirty="0" err="1"/>
              <a:t>symptoms</a:t>
            </a:r>
            <a:endParaRPr lang="cs-CZ" dirty="0"/>
          </a:p>
          <a:p>
            <a:pPr lvl="2"/>
            <a:r>
              <a:rPr lang="cs-CZ" dirty="0" err="1"/>
              <a:t>abdominal</a:t>
            </a:r>
            <a:r>
              <a:rPr lang="cs-CZ" dirty="0"/>
              <a:t> </a:t>
            </a:r>
            <a:r>
              <a:rPr lang="cs-CZ" dirty="0" err="1"/>
              <a:t>dyscomfort</a:t>
            </a:r>
            <a:r>
              <a:rPr lang="cs-CZ" dirty="0"/>
              <a:t> and </a:t>
            </a:r>
            <a:r>
              <a:rPr lang="cs-CZ" dirty="0" err="1"/>
              <a:t>pain</a:t>
            </a:r>
            <a:endParaRPr lang="cs-CZ" dirty="0"/>
          </a:p>
          <a:p>
            <a:pPr lvl="2"/>
            <a:r>
              <a:rPr lang="cs-CZ" dirty="0" err="1"/>
              <a:t>weight</a:t>
            </a:r>
            <a:r>
              <a:rPr lang="cs-CZ" dirty="0"/>
              <a:t> </a:t>
            </a:r>
            <a:r>
              <a:rPr lang="cs-CZ" dirty="0" err="1"/>
              <a:t>loss</a:t>
            </a:r>
            <a:endParaRPr lang="cs-CZ" dirty="0"/>
          </a:p>
          <a:p>
            <a:pPr lvl="1"/>
            <a:r>
              <a:rPr lang="cs-CZ" dirty="0" err="1"/>
              <a:t>deep</a:t>
            </a:r>
            <a:r>
              <a:rPr lang="cs-CZ" dirty="0"/>
              <a:t> </a:t>
            </a:r>
            <a:r>
              <a:rPr lang="cs-CZ" dirty="0" err="1"/>
              <a:t>vein</a:t>
            </a:r>
            <a:r>
              <a:rPr lang="cs-CZ" dirty="0"/>
              <a:t> </a:t>
            </a:r>
            <a:r>
              <a:rPr lang="cs-CZ" dirty="0" err="1"/>
              <a:t>thromboses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266668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92DCAA-DE70-43C9-A8A9-22D057694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Cystic</a:t>
            </a:r>
            <a:r>
              <a:rPr lang="cs-CZ" dirty="0"/>
              <a:t> </a:t>
            </a:r>
            <a:r>
              <a:rPr lang="cs-CZ" dirty="0" err="1"/>
              <a:t>tumors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38E5E4-79BC-464A-AF79-E8CC000D2C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err="1"/>
              <a:t>Intraductal</a:t>
            </a:r>
            <a:r>
              <a:rPr lang="cs-CZ" dirty="0"/>
              <a:t> </a:t>
            </a:r>
            <a:r>
              <a:rPr lang="cs-CZ" dirty="0" err="1"/>
              <a:t>papillary</a:t>
            </a:r>
            <a:r>
              <a:rPr lang="cs-CZ" dirty="0"/>
              <a:t> </a:t>
            </a:r>
            <a:r>
              <a:rPr lang="cs-CZ" dirty="0" err="1"/>
              <a:t>mucinous</a:t>
            </a:r>
            <a:r>
              <a:rPr lang="cs-CZ" dirty="0"/>
              <a:t> </a:t>
            </a:r>
            <a:r>
              <a:rPr lang="cs-CZ" dirty="0" err="1"/>
              <a:t>neoplasia</a:t>
            </a:r>
            <a:r>
              <a:rPr lang="cs-CZ" dirty="0"/>
              <a:t> (IPMN)</a:t>
            </a:r>
          </a:p>
          <a:p>
            <a:pPr lvl="3"/>
            <a:r>
              <a:rPr lang="cs-CZ" dirty="0"/>
              <a:t>in </a:t>
            </a:r>
            <a:r>
              <a:rPr lang="cs-CZ" dirty="0" err="1"/>
              <a:t>head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pancreas</a:t>
            </a:r>
            <a:r>
              <a:rPr lang="cs-CZ" dirty="0"/>
              <a:t>, in </a:t>
            </a:r>
            <a:r>
              <a:rPr lang="cs-CZ" dirty="0" err="1"/>
              <a:t>older</a:t>
            </a:r>
            <a:r>
              <a:rPr lang="cs-CZ" dirty="0"/>
              <a:t> </a:t>
            </a:r>
            <a:r>
              <a:rPr lang="cs-CZ" dirty="0" err="1"/>
              <a:t>men</a:t>
            </a:r>
            <a:endParaRPr lang="cs-CZ" dirty="0"/>
          </a:p>
          <a:p>
            <a:pPr lvl="3"/>
            <a:r>
              <a:rPr lang="cs-CZ" dirty="0" err="1"/>
              <a:t>papillary</a:t>
            </a:r>
            <a:r>
              <a:rPr lang="cs-CZ" dirty="0"/>
              <a:t> </a:t>
            </a:r>
            <a:r>
              <a:rPr lang="cs-CZ" dirty="0" err="1"/>
              <a:t>proliferation</a:t>
            </a:r>
            <a:r>
              <a:rPr lang="cs-CZ" dirty="0"/>
              <a:t> in </a:t>
            </a:r>
            <a:r>
              <a:rPr lang="cs-CZ" dirty="0" err="1"/>
              <a:t>dilated</a:t>
            </a:r>
            <a:r>
              <a:rPr lang="cs-CZ" dirty="0"/>
              <a:t> </a:t>
            </a:r>
            <a:r>
              <a:rPr lang="cs-CZ" dirty="0" err="1"/>
              <a:t>duct</a:t>
            </a:r>
            <a:endParaRPr lang="cs-CZ" dirty="0"/>
          </a:p>
          <a:p>
            <a:pPr lvl="3"/>
            <a:r>
              <a:rPr lang="cs-CZ" dirty="0" err="1"/>
              <a:t>possible</a:t>
            </a:r>
            <a:r>
              <a:rPr lang="cs-CZ" dirty="0"/>
              <a:t> </a:t>
            </a:r>
            <a:r>
              <a:rPr lang="cs-CZ" dirty="0" err="1"/>
              <a:t>progression</a:t>
            </a:r>
            <a:r>
              <a:rPr lang="cs-CZ" dirty="0"/>
              <a:t> to </a:t>
            </a:r>
            <a:r>
              <a:rPr lang="cs-CZ" dirty="0" err="1"/>
              <a:t>ductal</a:t>
            </a:r>
            <a:r>
              <a:rPr lang="cs-CZ" dirty="0"/>
              <a:t> </a:t>
            </a:r>
            <a:r>
              <a:rPr lang="cs-CZ" dirty="0" err="1"/>
              <a:t>adenocarcinoma</a:t>
            </a:r>
            <a:endParaRPr lang="cs-CZ" dirty="0"/>
          </a:p>
          <a:p>
            <a:r>
              <a:rPr lang="cs-CZ" dirty="0" err="1"/>
              <a:t>Mucinous</a:t>
            </a:r>
            <a:r>
              <a:rPr lang="cs-CZ" dirty="0"/>
              <a:t> </a:t>
            </a:r>
            <a:r>
              <a:rPr lang="cs-CZ" dirty="0" err="1"/>
              <a:t>cystic</a:t>
            </a:r>
            <a:r>
              <a:rPr lang="cs-CZ" dirty="0"/>
              <a:t> </a:t>
            </a:r>
            <a:r>
              <a:rPr lang="cs-CZ" dirty="0" err="1"/>
              <a:t>neoplasia</a:t>
            </a:r>
            <a:endParaRPr lang="cs-CZ" dirty="0"/>
          </a:p>
          <a:p>
            <a:pPr lvl="3"/>
            <a:r>
              <a:rPr lang="cs-CZ" dirty="0" err="1"/>
              <a:t>almost</a:t>
            </a:r>
            <a:r>
              <a:rPr lang="cs-CZ" dirty="0"/>
              <a:t> </a:t>
            </a:r>
            <a:r>
              <a:rPr lang="cs-CZ" dirty="0" err="1"/>
              <a:t>exclusively</a:t>
            </a:r>
            <a:r>
              <a:rPr lang="cs-CZ" dirty="0"/>
              <a:t> in </a:t>
            </a:r>
            <a:r>
              <a:rPr lang="cs-CZ" dirty="0" err="1"/>
              <a:t>women</a:t>
            </a:r>
            <a:endParaRPr lang="cs-CZ" dirty="0"/>
          </a:p>
          <a:p>
            <a:pPr lvl="3"/>
            <a:r>
              <a:rPr lang="cs-CZ" dirty="0" err="1"/>
              <a:t>cysts</a:t>
            </a:r>
            <a:r>
              <a:rPr lang="cs-CZ" dirty="0"/>
              <a:t> </a:t>
            </a:r>
            <a:r>
              <a:rPr lang="cs-CZ" dirty="0" err="1"/>
              <a:t>without</a:t>
            </a:r>
            <a:r>
              <a:rPr lang="cs-CZ" dirty="0"/>
              <a:t> </a:t>
            </a:r>
            <a:r>
              <a:rPr lang="cs-CZ" dirty="0" err="1"/>
              <a:t>communication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ductal</a:t>
            </a:r>
            <a:r>
              <a:rPr lang="cs-CZ" dirty="0"/>
              <a:t> </a:t>
            </a:r>
            <a:r>
              <a:rPr lang="cs-CZ" dirty="0" err="1"/>
              <a:t>system</a:t>
            </a:r>
            <a:endParaRPr lang="cs-CZ" dirty="0"/>
          </a:p>
          <a:p>
            <a:pPr lvl="3"/>
            <a:r>
              <a:rPr lang="cs-CZ" dirty="0" err="1"/>
              <a:t>possible</a:t>
            </a:r>
            <a:r>
              <a:rPr lang="cs-CZ" dirty="0"/>
              <a:t> </a:t>
            </a:r>
            <a:r>
              <a:rPr lang="cs-CZ" dirty="0" err="1"/>
              <a:t>progression</a:t>
            </a:r>
            <a:r>
              <a:rPr lang="cs-CZ" dirty="0"/>
              <a:t> to </a:t>
            </a:r>
            <a:r>
              <a:rPr lang="cs-CZ" dirty="0" err="1"/>
              <a:t>ductal</a:t>
            </a:r>
            <a:r>
              <a:rPr lang="cs-CZ" dirty="0"/>
              <a:t> </a:t>
            </a:r>
            <a:r>
              <a:rPr lang="cs-CZ" dirty="0" err="1"/>
              <a:t>adenocarcinoma</a:t>
            </a:r>
            <a:endParaRPr lang="cs-CZ" dirty="0"/>
          </a:p>
          <a:p>
            <a:r>
              <a:rPr lang="cs-CZ" dirty="0" err="1"/>
              <a:t>Serous</a:t>
            </a:r>
            <a:r>
              <a:rPr lang="cs-CZ" dirty="0"/>
              <a:t> </a:t>
            </a:r>
            <a:r>
              <a:rPr lang="cs-CZ" dirty="0" err="1"/>
              <a:t>cystadenoma</a:t>
            </a:r>
            <a:endParaRPr lang="cs-CZ" dirty="0"/>
          </a:p>
          <a:p>
            <a:pPr lvl="3"/>
            <a:r>
              <a:rPr lang="cs-CZ" dirty="0" err="1"/>
              <a:t>usually</a:t>
            </a:r>
            <a:r>
              <a:rPr lang="cs-CZ" dirty="0"/>
              <a:t> </a:t>
            </a:r>
            <a:r>
              <a:rPr lang="cs-CZ" dirty="0" err="1"/>
              <a:t>benign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98153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Congenital</a:t>
            </a:r>
            <a:r>
              <a:rPr lang="cs-CZ" dirty="0"/>
              <a:t> </a:t>
            </a:r>
            <a:r>
              <a:rPr lang="cs-CZ" dirty="0" err="1"/>
              <a:t>anomalies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cs-CZ" dirty="0"/>
              <a:t>Embryology </a:t>
            </a:r>
            <a:r>
              <a:rPr lang="cs-CZ" dirty="0" err="1"/>
              <a:t>recapitulation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500034" y="5857892"/>
            <a:ext cx="7715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-&gt; </a:t>
            </a:r>
            <a:r>
              <a:rPr lang="cs-CZ" sz="2800" i="1" dirty="0" err="1"/>
              <a:t>pancreas</a:t>
            </a:r>
            <a:r>
              <a:rPr lang="cs-CZ" sz="2800" i="1" dirty="0"/>
              <a:t> </a:t>
            </a:r>
            <a:r>
              <a:rPr lang="cs-CZ" sz="2800" i="1" dirty="0" err="1"/>
              <a:t>divisum</a:t>
            </a:r>
            <a:r>
              <a:rPr lang="cs-CZ" sz="2800" i="1" dirty="0"/>
              <a:t>, </a:t>
            </a:r>
            <a:r>
              <a:rPr lang="cs-CZ" sz="2800" i="1" dirty="0" err="1"/>
              <a:t>annular</a:t>
            </a:r>
            <a:r>
              <a:rPr lang="cs-CZ" sz="2800" i="1" dirty="0"/>
              <a:t> </a:t>
            </a:r>
            <a:r>
              <a:rPr lang="cs-CZ" sz="2800" i="1" dirty="0" err="1"/>
              <a:t>pancreas</a:t>
            </a:r>
            <a:endParaRPr lang="cs-CZ" sz="280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FE8C62-4EA1-4227-9E91-4498F30FD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/>
              <a:t>Intraductal</a:t>
            </a:r>
            <a:r>
              <a:rPr lang="cs-CZ" dirty="0"/>
              <a:t> </a:t>
            </a:r>
            <a:r>
              <a:rPr lang="cs-CZ" dirty="0" err="1"/>
              <a:t>papillary</a:t>
            </a:r>
            <a:r>
              <a:rPr lang="cs-CZ" dirty="0"/>
              <a:t> </a:t>
            </a:r>
            <a:r>
              <a:rPr lang="cs-CZ" dirty="0" err="1"/>
              <a:t>mucinous</a:t>
            </a:r>
            <a:r>
              <a:rPr lang="cs-CZ" dirty="0"/>
              <a:t> </a:t>
            </a:r>
            <a:r>
              <a:rPr lang="cs-CZ" dirty="0" err="1"/>
              <a:t>neoplasia</a:t>
            </a:r>
            <a:r>
              <a:rPr lang="cs-CZ" dirty="0"/>
              <a:t> (IPMN)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72C2DA9-95F0-4FCE-9A72-B67FC28644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4" t="5661" r="7548" b="5396"/>
          <a:stretch/>
        </p:blipFill>
        <p:spPr>
          <a:xfrm>
            <a:off x="1043608" y="1600200"/>
            <a:ext cx="7272808" cy="5194572"/>
          </a:xfrm>
          <a:prstGeom prst="rect">
            <a:avLst/>
          </a:prstGeom>
        </p:spPr>
      </p:pic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19ED9892-7008-434D-9C16-33757A8050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309480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FE8C62-4EA1-4227-9E91-4498F30FD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/>
              <a:t>Intraductal</a:t>
            </a:r>
            <a:r>
              <a:rPr lang="cs-CZ" dirty="0"/>
              <a:t> </a:t>
            </a:r>
            <a:r>
              <a:rPr lang="cs-CZ" dirty="0" err="1"/>
              <a:t>papillary</a:t>
            </a:r>
            <a:r>
              <a:rPr lang="cs-CZ" dirty="0"/>
              <a:t> </a:t>
            </a:r>
            <a:r>
              <a:rPr lang="cs-CZ" dirty="0" err="1"/>
              <a:t>mucinous</a:t>
            </a:r>
            <a:r>
              <a:rPr lang="cs-CZ" dirty="0"/>
              <a:t> </a:t>
            </a:r>
            <a:r>
              <a:rPr lang="cs-CZ" dirty="0" err="1"/>
              <a:t>neoplasia</a:t>
            </a:r>
            <a:r>
              <a:rPr lang="cs-CZ" dirty="0"/>
              <a:t> (IPMN)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72C2DA9-95F0-4FCE-9A72-B67FC28644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608" y="1773217"/>
            <a:ext cx="7272808" cy="4848538"/>
          </a:xfrm>
          <a:prstGeom prst="rect">
            <a:avLst/>
          </a:prstGeom>
        </p:spPr>
      </p:pic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19ED9892-7008-434D-9C16-33757A8050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677620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421497-209D-4E8D-931F-046442F31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Serous</a:t>
            </a:r>
            <a:r>
              <a:rPr lang="cs-CZ" dirty="0"/>
              <a:t> </a:t>
            </a:r>
            <a:r>
              <a:rPr lang="cs-CZ" dirty="0" err="1"/>
              <a:t>cystadenoma</a:t>
            </a:r>
            <a:endParaRPr lang="cs-CZ" dirty="0"/>
          </a:p>
        </p:txBody>
      </p:sp>
      <p:pic>
        <p:nvPicPr>
          <p:cNvPr id="4" name="Obrázek 3" descr="Obsah obrázku mapa&#10;&#10;Popis byl vytvořen automaticky">
            <a:extLst>
              <a:ext uri="{FF2B5EF4-FFF2-40B4-BE49-F238E27FC236}">
                <a16:creationId xmlns:a16="http://schemas.microsoft.com/office/drawing/2014/main" id="{01FA1408-6B9D-45B6-88F6-92D2B2D07A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90" y="1417638"/>
            <a:ext cx="7779620" cy="518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6850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148C5E-FE6B-4BCA-9223-532BFEE75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Solid </a:t>
            </a:r>
            <a:r>
              <a:rPr lang="cs-CZ" dirty="0" err="1"/>
              <a:t>pseudopapillary</a:t>
            </a:r>
            <a:r>
              <a:rPr lang="cs-CZ" dirty="0"/>
              <a:t> tumor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pancreas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FBE0F2F-1CE9-48AA-AD23-F32B3CEB70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young</a:t>
            </a:r>
            <a:r>
              <a:rPr lang="cs-CZ" dirty="0"/>
              <a:t> </a:t>
            </a:r>
            <a:r>
              <a:rPr lang="cs-CZ" dirty="0" err="1"/>
              <a:t>patients</a:t>
            </a:r>
            <a:r>
              <a:rPr lang="cs-CZ" dirty="0"/>
              <a:t> &lt; 40 </a:t>
            </a:r>
            <a:r>
              <a:rPr lang="cs-CZ" dirty="0" err="1"/>
              <a:t>years</a:t>
            </a:r>
            <a:endParaRPr lang="cs-CZ" dirty="0"/>
          </a:p>
          <a:p>
            <a:pPr lvl="1"/>
            <a:r>
              <a:rPr lang="cs-CZ" dirty="0" err="1"/>
              <a:t>almost</a:t>
            </a:r>
            <a:r>
              <a:rPr lang="cs-CZ" dirty="0"/>
              <a:t> 1/3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pancreatic</a:t>
            </a:r>
            <a:r>
              <a:rPr lang="cs-CZ" dirty="0"/>
              <a:t> </a:t>
            </a:r>
            <a:r>
              <a:rPr lang="cs-CZ" dirty="0" err="1"/>
              <a:t>tumors</a:t>
            </a:r>
            <a:r>
              <a:rPr lang="cs-CZ" dirty="0"/>
              <a:t> in </a:t>
            </a:r>
            <a:r>
              <a:rPr lang="cs-CZ" dirty="0" err="1"/>
              <a:t>this</a:t>
            </a:r>
            <a:r>
              <a:rPr lang="cs-CZ" dirty="0"/>
              <a:t> </a:t>
            </a:r>
            <a:r>
              <a:rPr lang="cs-CZ" dirty="0" err="1"/>
              <a:t>age</a:t>
            </a:r>
            <a:r>
              <a:rPr lang="cs-CZ" dirty="0"/>
              <a:t> </a:t>
            </a:r>
            <a:r>
              <a:rPr lang="cs-CZ" dirty="0" err="1"/>
              <a:t>group</a:t>
            </a:r>
            <a:endParaRPr lang="cs-CZ" dirty="0"/>
          </a:p>
          <a:p>
            <a:r>
              <a:rPr lang="cs-CZ" dirty="0" err="1"/>
              <a:t>low</a:t>
            </a:r>
            <a:r>
              <a:rPr lang="cs-CZ" dirty="0"/>
              <a:t> </a:t>
            </a:r>
            <a:r>
              <a:rPr lang="cs-CZ" dirty="0" err="1"/>
              <a:t>malignant</a:t>
            </a:r>
            <a:r>
              <a:rPr lang="cs-CZ" dirty="0"/>
              <a:t> </a:t>
            </a:r>
            <a:r>
              <a:rPr lang="cs-CZ" dirty="0" err="1"/>
              <a:t>potential</a:t>
            </a:r>
            <a:endParaRPr lang="cs-CZ" dirty="0"/>
          </a:p>
          <a:p>
            <a:r>
              <a:rPr lang="cs-CZ" dirty="0" err="1"/>
              <a:t>well</a:t>
            </a:r>
            <a:r>
              <a:rPr lang="cs-CZ" dirty="0"/>
              <a:t> </a:t>
            </a:r>
            <a:r>
              <a:rPr lang="cs-CZ" dirty="0" err="1"/>
              <a:t>demarcated</a:t>
            </a:r>
            <a:r>
              <a:rPr lang="cs-CZ" dirty="0"/>
              <a:t>, </a:t>
            </a:r>
            <a:r>
              <a:rPr lang="cs-CZ" dirty="0" err="1"/>
              <a:t>resecable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849818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421497-209D-4E8D-931F-046442F31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Solid </a:t>
            </a:r>
            <a:r>
              <a:rPr lang="cs-CZ" dirty="0" err="1"/>
              <a:t>pseudopapillary</a:t>
            </a:r>
            <a:r>
              <a:rPr lang="cs-CZ" dirty="0"/>
              <a:t> tumor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pancreas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1FA1408-6B9D-45B6-88F6-92D2B2D07A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2190" y="1417638"/>
            <a:ext cx="7779619" cy="518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0020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421497-209D-4E8D-931F-046442F31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Solid </a:t>
            </a:r>
            <a:r>
              <a:rPr lang="cs-CZ" dirty="0" err="1"/>
              <a:t>pseudopapillary</a:t>
            </a:r>
            <a:r>
              <a:rPr lang="cs-CZ" dirty="0"/>
              <a:t> tumor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pancreas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1FA1408-6B9D-45B6-88F6-92D2B2D07A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2190" y="1417638"/>
            <a:ext cx="7779619" cy="518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1011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655AD-799E-4571-978E-CDF24D0E3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Acinary</a:t>
            </a:r>
            <a:r>
              <a:rPr lang="cs-CZ" dirty="0"/>
              <a:t> cell </a:t>
            </a:r>
            <a:r>
              <a:rPr lang="cs-CZ" dirty="0" err="1"/>
              <a:t>carcinoma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A73453C-D21A-41E2-80EA-6F9A67473B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agressive</a:t>
            </a:r>
            <a:r>
              <a:rPr lang="cs-CZ" dirty="0"/>
              <a:t> tumor</a:t>
            </a:r>
          </a:p>
          <a:p>
            <a:r>
              <a:rPr lang="cs-CZ" dirty="0"/>
              <a:t>in </a:t>
            </a:r>
            <a:r>
              <a:rPr lang="cs-CZ" dirty="0" err="1"/>
              <a:t>younger</a:t>
            </a:r>
            <a:r>
              <a:rPr lang="cs-CZ" dirty="0"/>
              <a:t> </a:t>
            </a:r>
            <a:r>
              <a:rPr lang="cs-CZ" dirty="0" err="1"/>
              <a:t>patients</a:t>
            </a:r>
            <a:endParaRPr lang="cs-CZ" dirty="0"/>
          </a:p>
          <a:p>
            <a:r>
              <a:rPr lang="cs-CZ" dirty="0" err="1"/>
              <a:t>expression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pancreatic</a:t>
            </a:r>
            <a:r>
              <a:rPr lang="cs-CZ" dirty="0"/>
              <a:t> </a:t>
            </a:r>
            <a:r>
              <a:rPr lang="cs-CZ" dirty="0" err="1"/>
              <a:t>exocrine</a:t>
            </a:r>
            <a:r>
              <a:rPr lang="cs-CZ" dirty="0"/>
              <a:t> </a:t>
            </a:r>
            <a:r>
              <a:rPr lang="cs-CZ" dirty="0" err="1"/>
              <a:t>enzymes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3474911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421497-209D-4E8D-931F-046442F31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Acinary</a:t>
            </a:r>
            <a:r>
              <a:rPr lang="cs-CZ" dirty="0"/>
              <a:t> cell </a:t>
            </a:r>
            <a:r>
              <a:rPr lang="cs-CZ" dirty="0" err="1"/>
              <a:t>carcinoma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1FA1408-6B9D-45B6-88F6-92D2B2D07A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2190" y="1417638"/>
            <a:ext cx="7779619" cy="518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1082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Tumors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Tumors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islet</a:t>
            </a:r>
            <a:r>
              <a:rPr lang="cs-CZ" dirty="0"/>
              <a:t> </a:t>
            </a:r>
            <a:r>
              <a:rPr lang="cs-CZ" dirty="0" err="1"/>
              <a:t>cells</a:t>
            </a:r>
            <a:r>
              <a:rPr lang="cs-CZ" dirty="0"/>
              <a:t> - </a:t>
            </a:r>
            <a:r>
              <a:rPr lang="cs-CZ" i="1" dirty="0" err="1"/>
              <a:t>nesidiomas</a:t>
            </a:r>
            <a:endParaRPr lang="cs-CZ" dirty="0"/>
          </a:p>
          <a:p>
            <a:pPr lvl="1"/>
            <a:r>
              <a:rPr lang="cs-CZ" dirty="0" err="1"/>
              <a:t>usually</a:t>
            </a:r>
            <a:r>
              <a:rPr lang="cs-CZ" dirty="0"/>
              <a:t> </a:t>
            </a:r>
            <a:r>
              <a:rPr lang="cs-CZ" dirty="0" err="1"/>
              <a:t>benign</a:t>
            </a:r>
            <a:endParaRPr lang="cs-CZ" dirty="0"/>
          </a:p>
          <a:p>
            <a:pPr lvl="1"/>
            <a:r>
              <a:rPr lang="cs-CZ" dirty="0" err="1"/>
              <a:t>usually</a:t>
            </a:r>
            <a:r>
              <a:rPr lang="cs-CZ" dirty="0"/>
              <a:t> </a:t>
            </a:r>
            <a:r>
              <a:rPr lang="cs-CZ" dirty="0" err="1"/>
              <a:t>small</a:t>
            </a:r>
            <a:endParaRPr lang="cs-CZ" dirty="0"/>
          </a:p>
          <a:p>
            <a:pPr lvl="1"/>
            <a:r>
              <a:rPr lang="cs-CZ" dirty="0" err="1"/>
              <a:t>usually</a:t>
            </a:r>
            <a:r>
              <a:rPr lang="cs-CZ" dirty="0"/>
              <a:t> </a:t>
            </a:r>
            <a:r>
              <a:rPr lang="cs-CZ" dirty="0" err="1"/>
              <a:t>hormonally</a:t>
            </a:r>
            <a:r>
              <a:rPr lang="cs-CZ" dirty="0"/>
              <a:t> </a:t>
            </a:r>
            <a:r>
              <a:rPr lang="cs-CZ" dirty="0" err="1"/>
              <a:t>active</a:t>
            </a:r>
            <a:r>
              <a:rPr lang="cs-CZ" dirty="0"/>
              <a:t> -&gt; </a:t>
            </a:r>
            <a:r>
              <a:rPr lang="cs-CZ" dirty="0" err="1"/>
              <a:t>endocrinopathy</a:t>
            </a:r>
            <a:endParaRPr lang="cs-CZ" dirty="0"/>
          </a:p>
          <a:p>
            <a:pPr lvl="2"/>
            <a:r>
              <a:rPr lang="cs-CZ" dirty="0" err="1"/>
              <a:t>insulinoma</a:t>
            </a:r>
            <a:r>
              <a:rPr lang="cs-CZ" dirty="0"/>
              <a:t> -&gt; </a:t>
            </a:r>
            <a:r>
              <a:rPr lang="cs-CZ" dirty="0" err="1"/>
              <a:t>hypoglycemia</a:t>
            </a:r>
            <a:endParaRPr lang="cs-CZ" dirty="0"/>
          </a:p>
          <a:p>
            <a:pPr lvl="2"/>
            <a:r>
              <a:rPr lang="cs-CZ" dirty="0" err="1"/>
              <a:t>gastrinoma</a:t>
            </a:r>
            <a:r>
              <a:rPr lang="cs-CZ" dirty="0"/>
              <a:t> -&gt; </a:t>
            </a:r>
            <a:r>
              <a:rPr lang="cs-CZ" dirty="0" err="1"/>
              <a:t>Zollinger</a:t>
            </a:r>
            <a:r>
              <a:rPr lang="cs-CZ" dirty="0"/>
              <a:t>-</a:t>
            </a:r>
            <a:r>
              <a:rPr lang="cs-CZ" dirty="0" err="1"/>
              <a:t>Ellison</a:t>
            </a:r>
            <a:r>
              <a:rPr lang="cs-CZ" dirty="0"/>
              <a:t> syndrome</a:t>
            </a:r>
          </a:p>
          <a:p>
            <a:pPr lvl="2"/>
            <a:r>
              <a:rPr lang="cs-CZ" dirty="0" err="1"/>
              <a:t>VIPoma</a:t>
            </a:r>
            <a:endParaRPr lang="cs-CZ" dirty="0"/>
          </a:p>
          <a:p>
            <a:pPr lvl="1"/>
            <a:endParaRPr lang="cs-CZ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763804-5611-4E9C-9A49-FBB0C39BC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4908301"/>
            <a:ext cx="7772400" cy="1362075"/>
          </a:xfrm>
        </p:spPr>
        <p:txBody>
          <a:bodyPr/>
          <a:lstStyle/>
          <a:p>
            <a:r>
              <a:rPr lang="cs-CZ" dirty="0" err="1"/>
              <a:t>thank</a:t>
            </a:r>
            <a:r>
              <a:rPr lang="cs-CZ" dirty="0"/>
              <a:t>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your</a:t>
            </a:r>
            <a:r>
              <a:rPr lang="cs-CZ" dirty="0"/>
              <a:t> </a:t>
            </a:r>
            <a:r>
              <a:rPr lang="cs-CZ" dirty="0" err="1"/>
              <a:t>attention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B6F27C7-B2D7-4F01-8A6B-5F5EEC4A43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2313" y="3408114"/>
            <a:ext cx="7772400" cy="1500187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26836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Congenital</a:t>
            </a:r>
            <a:r>
              <a:rPr lang="cs-CZ" dirty="0"/>
              <a:t> </a:t>
            </a:r>
            <a:r>
              <a:rPr lang="cs-CZ" dirty="0" err="1"/>
              <a:t>anomalies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i="1" dirty="0" err="1"/>
              <a:t>Pancreas</a:t>
            </a:r>
            <a:r>
              <a:rPr lang="cs-CZ" i="1" dirty="0"/>
              <a:t> </a:t>
            </a:r>
            <a:r>
              <a:rPr lang="cs-CZ" i="1" dirty="0" err="1"/>
              <a:t>divisum</a:t>
            </a:r>
            <a:endParaRPr lang="cs-CZ" i="1" dirty="0"/>
          </a:p>
          <a:p>
            <a:pPr lvl="1"/>
            <a:r>
              <a:rPr lang="cs-CZ" dirty="0" err="1"/>
              <a:t>incomplete</a:t>
            </a:r>
            <a:r>
              <a:rPr lang="cs-CZ" dirty="0"/>
              <a:t> </a:t>
            </a:r>
            <a:r>
              <a:rPr lang="cs-CZ" dirty="0" err="1"/>
              <a:t>fusion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two</a:t>
            </a:r>
            <a:r>
              <a:rPr lang="cs-CZ" dirty="0"/>
              <a:t> </a:t>
            </a:r>
            <a:r>
              <a:rPr lang="cs-CZ" dirty="0" err="1"/>
              <a:t>completely</a:t>
            </a:r>
            <a:r>
              <a:rPr lang="cs-CZ" dirty="0"/>
              <a:t> </a:t>
            </a:r>
            <a:r>
              <a:rPr lang="cs-CZ" dirty="0" err="1"/>
              <a:t>separate</a:t>
            </a:r>
            <a:r>
              <a:rPr lang="cs-CZ" dirty="0"/>
              <a:t> </a:t>
            </a:r>
            <a:r>
              <a:rPr lang="cs-CZ" dirty="0" err="1"/>
              <a:t>structures</a:t>
            </a:r>
            <a:endParaRPr lang="cs-CZ" dirty="0"/>
          </a:p>
          <a:p>
            <a:pPr lvl="1"/>
            <a:r>
              <a:rPr lang="cs-CZ" dirty="0" err="1"/>
              <a:t>partial</a:t>
            </a:r>
            <a:r>
              <a:rPr lang="cs-CZ" dirty="0"/>
              <a:t> </a:t>
            </a:r>
            <a:r>
              <a:rPr lang="cs-CZ" dirty="0" err="1"/>
              <a:t>obstruction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ducts</a:t>
            </a:r>
            <a:r>
              <a:rPr lang="cs-CZ" dirty="0"/>
              <a:t> -&gt; </a:t>
            </a:r>
            <a:r>
              <a:rPr lang="cs-CZ" dirty="0" err="1"/>
              <a:t>predisposition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recurrent</a:t>
            </a:r>
            <a:r>
              <a:rPr lang="cs-CZ" dirty="0"/>
              <a:t> </a:t>
            </a:r>
            <a:r>
              <a:rPr lang="cs-CZ" dirty="0" err="1"/>
              <a:t>pancreatitis</a:t>
            </a:r>
            <a:endParaRPr lang="cs-CZ" dirty="0"/>
          </a:p>
          <a:p>
            <a:r>
              <a:rPr lang="cs-CZ" i="1" dirty="0" err="1"/>
              <a:t>Annular</a:t>
            </a:r>
            <a:r>
              <a:rPr lang="cs-CZ" i="1" dirty="0"/>
              <a:t> </a:t>
            </a:r>
            <a:r>
              <a:rPr lang="cs-CZ" i="1" dirty="0" err="1"/>
              <a:t>pancreas</a:t>
            </a:r>
            <a:r>
              <a:rPr lang="cs-CZ" i="1" dirty="0"/>
              <a:t> </a:t>
            </a:r>
          </a:p>
          <a:p>
            <a:pPr lvl="1"/>
            <a:r>
              <a:rPr lang="cs-CZ" dirty="0" err="1"/>
              <a:t>may</a:t>
            </a:r>
            <a:r>
              <a:rPr lang="cs-CZ" dirty="0"/>
              <a:t> cause </a:t>
            </a:r>
            <a:r>
              <a:rPr lang="cs-CZ" dirty="0" err="1"/>
              <a:t>partial</a:t>
            </a:r>
            <a:r>
              <a:rPr lang="cs-CZ" dirty="0"/>
              <a:t> </a:t>
            </a:r>
            <a:r>
              <a:rPr lang="cs-CZ" dirty="0" err="1"/>
              <a:t>stenosis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duodenum</a:t>
            </a:r>
          </a:p>
          <a:p>
            <a:pPr lvl="1"/>
            <a:r>
              <a:rPr lang="cs-CZ" dirty="0" err="1"/>
              <a:t>frequently</a:t>
            </a:r>
            <a:r>
              <a:rPr lang="cs-CZ" dirty="0"/>
              <a:t> </a:t>
            </a:r>
            <a:r>
              <a:rPr lang="cs-CZ" dirty="0" err="1"/>
              <a:t>associated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Down syndrome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Congenital</a:t>
            </a:r>
            <a:r>
              <a:rPr lang="cs-CZ" dirty="0"/>
              <a:t> </a:t>
            </a:r>
            <a:r>
              <a:rPr lang="cs-CZ" dirty="0" err="1"/>
              <a:t>anomalies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Pancreas</a:t>
            </a:r>
            <a:r>
              <a:rPr lang="cs-CZ" dirty="0"/>
              <a:t> </a:t>
            </a:r>
            <a:r>
              <a:rPr lang="cs-CZ" dirty="0" err="1"/>
              <a:t>agenesis</a:t>
            </a:r>
            <a:endParaRPr lang="cs-CZ" dirty="0"/>
          </a:p>
          <a:p>
            <a:pPr lvl="1"/>
            <a:r>
              <a:rPr lang="cs-CZ" dirty="0" err="1"/>
              <a:t>rare</a:t>
            </a:r>
            <a:endParaRPr lang="cs-CZ" dirty="0"/>
          </a:p>
          <a:p>
            <a:pPr lvl="1"/>
            <a:r>
              <a:rPr lang="cs-CZ" dirty="0" err="1"/>
              <a:t>often</a:t>
            </a:r>
            <a:r>
              <a:rPr lang="cs-CZ" dirty="0"/>
              <a:t> </a:t>
            </a:r>
            <a:r>
              <a:rPr lang="cs-CZ" dirty="0" err="1"/>
              <a:t>associated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other</a:t>
            </a:r>
            <a:r>
              <a:rPr lang="cs-CZ" dirty="0"/>
              <a:t> </a:t>
            </a:r>
            <a:r>
              <a:rPr lang="cs-CZ" dirty="0" err="1"/>
              <a:t>malformations</a:t>
            </a:r>
            <a:r>
              <a:rPr lang="cs-CZ" dirty="0"/>
              <a:t> </a:t>
            </a:r>
            <a:r>
              <a:rPr lang="cs-CZ" dirty="0" err="1"/>
              <a:t>incompatible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life</a:t>
            </a:r>
            <a:endParaRPr lang="cs-CZ" dirty="0"/>
          </a:p>
          <a:p>
            <a:r>
              <a:rPr lang="cs-CZ" dirty="0" err="1"/>
              <a:t>Pancreatic</a:t>
            </a:r>
            <a:r>
              <a:rPr lang="cs-CZ" dirty="0"/>
              <a:t> </a:t>
            </a:r>
            <a:r>
              <a:rPr lang="cs-CZ" dirty="0" err="1"/>
              <a:t>cysts</a:t>
            </a:r>
            <a:endParaRPr lang="cs-CZ" dirty="0"/>
          </a:p>
          <a:p>
            <a:pPr lvl="1"/>
            <a:r>
              <a:rPr lang="cs-CZ" dirty="0" err="1"/>
              <a:t>may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associated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other</a:t>
            </a:r>
            <a:r>
              <a:rPr lang="cs-CZ" dirty="0"/>
              <a:t> </a:t>
            </a:r>
            <a:r>
              <a:rPr lang="cs-CZ" dirty="0" err="1"/>
              <a:t>syndromes</a:t>
            </a:r>
            <a:r>
              <a:rPr lang="cs-CZ" dirty="0"/>
              <a:t> </a:t>
            </a:r>
            <a:r>
              <a:rPr lang="cs-CZ" dirty="0" err="1"/>
              <a:t>like</a:t>
            </a:r>
            <a:r>
              <a:rPr lang="cs-CZ" dirty="0"/>
              <a:t> AD </a:t>
            </a:r>
            <a:r>
              <a:rPr lang="cs-CZ" dirty="0" err="1"/>
              <a:t>polycystic</a:t>
            </a:r>
            <a:r>
              <a:rPr lang="cs-CZ" dirty="0"/>
              <a:t> </a:t>
            </a:r>
            <a:r>
              <a:rPr lang="cs-CZ" dirty="0" err="1"/>
              <a:t>kidney</a:t>
            </a:r>
            <a:r>
              <a:rPr lang="cs-CZ" dirty="0"/>
              <a:t> </a:t>
            </a:r>
            <a:r>
              <a:rPr lang="cs-CZ" dirty="0" err="1"/>
              <a:t>disease</a:t>
            </a:r>
            <a:endParaRPr lang="cs-CZ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Congenital</a:t>
            </a:r>
            <a:r>
              <a:rPr lang="cs-CZ" dirty="0"/>
              <a:t> </a:t>
            </a:r>
            <a:r>
              <a:rPr lang="cs-CZ" dirty="0" err="1"/>
              <a:t>anomalies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Pancreatic</a:t>
            </a:r>
            <a:r>
              <a:rPr lang="cs-CZ" dirty="0"/>
              <a:t> </a:t>
            </a:r>
            <a:r>
              <a:rPr lang="cs-CZ" dirty="0" err="1"/>
              <a:t>heterotopia</a:t>
            </a:r>
            <a:endParaRPr lang="cs-CZ" dirty="0"/>
          </a:p>
          <a:p>
            <a:pPr lvl="1"/>
            <a:r>
              <a:rPr lang="cs-CZ" dirty="0"/>
              <a:t>presence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pancreatic</a:t>
            </a:r>
            <a:r>
              <a:rPr lang="cs-CZ" dirty="0"/>
              <a:t> </a:t>
            </a:r>
            <a:r>
              <a:rPr lang="cs-CZ" dirty="0" err="1"/>
              <a:t>tissue</a:t>
            </a:r>
            <a:r>
              <a:rPr lang="cs-CZ" dirty="0"/>
              <a:t> in GIT</a:t>
            </a:r>
          </a:p>
          <a:p>
            <a:pPr lvl="3"/>
            <a:r>
              <a:rPr lang="cs-CZ" dirty="0" err="1"/>
              <a:t>stomach</a:t>
            </a:r>
            <a:endParaRPr lang="cs-CZ" dirty="0"/>
          </a:p>
          <a:p>
            <a:pPr lvl="3"/>
            <a:r>
              <a:rPr lang="cs-CZ" dirty="0"/>
              <a:t>duodenum</a:t>
            </a:r>
          </a:p>
          <a:p>
            <a:pPr lvl="3"/>
            <a:r>
              <a:rPr lang="cs-CZ" dirty="0"/>
              <a:t>jejunum</a:t>
            </a:r>
          </a:p>
          <a:p>
            <a:pPr lvl="3"/>
            <a:r>
              <a:rPr lang="cs-CZ" dirty="0" err="1"/>
              <a:t>Meckel</a:t>
            </a:r>
            <a:r>
              <a:rPr lang="cs-CZ" dirty="0"/>
              <a:t> </a:t>
            </a:r>
            <a:r>
              <a:rPr lang="cs-CZ" dirty="0" err="1"/>
              <a:t>diverticulum</a:t>
            </a:r>
            <a:endParaRPr lang="cs-CZ" dirty="0"/>
          </a:p>
          <a:p>
            <a:pPr lvl="1"/>
            <a:r>
              <a:rPr lang="cs-CZ" dirty="0" err="1"/>
              <a:t>rarely</a:t>
            </a:r>
            <a:r>
              <a:rPr lang="cs-CZ" dirty="0"/>
              <a:t> </a:t>
            </a:r>
            <a:r>
              <a:rPr lang="cs-CZ" dirty="0" err="1"/>
              <a:t>can</a:t>
            </a:r>
            <a:r>
              <a:rPr lang="cs-CZ" dirty="0"/>
              <a:t> cause </a:t>
            </a:r>
            <a:r>
              <a:rPr lang="cs-CZ" dirty="0" err="1"/>
              <a:t>mucosal</a:t>
            </a:r>
            <a:r>
              <a:rPr lang="cs-CZ" dirty="0"/>
              <a:t> </a:t>
            </a:r>
            <a:r>
              <a:rPr lang="cs-CZ" dirty="0" err="1"/>
              <a:t>bleeding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inflammation</a:t>
            </a:r>
            <a:endParaRPr lang="cs-CZ" dirty="0"/>
          </a:p>
          <a:p>
            <a:pPr lvl="1"/>
            <a:r>
              <a:rPr lang="cs-CZ" dirty="0"/>
              <a:t>in </a:t>
            </a:r>
            <a:r>
              <a:rPr lang="cs-CZ" dirty="0" err="1"/>
              <a:t>biopsy</a:t>
            </a:r>
            <a:r>
              <a:rPr lang="cs-CZ" dirty="0"/>
              <a:t> - do not </a:t>
            </a:r>
            <a:r>
              <a:rPr lang="cs-CZ" dirty="0" err="1"/>
              <a:t>confuse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metaplasia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neoplasm</a:t>
            </a:r>
            <a:endParaRPr lang="cs-CZ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Congenital</a:t>
            </a:r>
            <a:r>
              <a:rPr lang="cs-CZ" dirty="0"/>
              <a:t> </a:t>
            </a:r>
            <a:r>
              <a:rPr lang="cs-CZ" dirty="0" err="1"/>
              <a:t>anomalies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Pancreatic</a:t>
            </a:r>
            <a:r>
              <a:rPr lang="cs-CZ" dirty="0"/>
              <a:t> </a:t>
            </a:r>
            <a:r>
              <a:rPr lang="cs-CZ" dirty="0" err="1"/>
              <a:t>heterotopia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E100DFE-4643-430F-A8AA-9E06EA9B75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3" t="2475" r="4025" b="707"/>
          <a:stretch/>
        </p:blipFill>
        <p:spPr>
          <a:xfrm>
            <a:off x="1475656" y="2242477"/>
            <a:ext cx="5904656" cy="4362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60601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981</TotalTime>
  <Words>1113</Words>
  <Application>Microsoft Macintosh PowerPoint</Application>
  <PresentationFormat>Předvádění na obrazovce (4:3)</PresentationFormat>
  <Paragraphs>313</Paragraphs>
  <Slides>59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59</vt:i4>
      </vt:variant>
    </vt:vector>
  </HeadingPairs>
  <TitlesOfParts>
    <vt:vector size="62" baseType="lpstr">
      <vt:lpstr>Arial</vt:lpstr>
      <vt:lpstr>Calibri</vt:lpstr>
      <vt:lpstr>Motiv sady Office</vt:lpstr>
      <vt:lpstr>Pathology of exocrine pankreas</vt:lpstr>
      <vt:lpstr>Schedule</vt:lpstr>
      <vt:lpstr>Schedule</vt:lpstr>
      <vt:lpstr>Congenital anomalies</vt:lpstr>
      <vt:lpstr>Congenital anomalies</vt:lpstr>
      <vt:lpstr>Congenital anomalies</vt:lpstr>
      <vt:lpstr>Congenital anomalies</vt:lpstr>
      <vt:lpstr>Congenital anomalies</vt:lpstr>
      <vt:lpstr>Congenital anomalies</vt:lpstr>
      <vt:lpstr>Congenital anomalies</vt:lpstr>
      <vt:lpstr>Schedule</vt:lpstr>
      <vt:lpstr>Cystic fibrosis (mucoviscidosis)</vt:lpstr>
      <vt:lpstr>Cystic fibrosis</vt:lpstr>
      <vt:lpstr>Cystic fibrosis</vt:lpstr>
      <vt:lpstr>Cystic fibrosis</vt:lpstr>
      <vt:lpstr>Cystic fibrosis</vt:lpstr>
      <vt:lpstr>Cystic fibrosis</vt:lpstr>
      <vt:lpstr>Cystic fibrosis</vt:lpstr>
      <vt:lpstr>Schedule</vt:lpstr>
      <vt:lpstr>Acute pancreatitis</vt:lpstr>
      <vt:lpstr>Acute pancreatitis</vt:lpstr>
      <vt:lpstr>Acute pancreatitis</vt:lpstr>
      <vt:lpstr>Acute pancreatitis</vt:lpstr>
      <vt:lpstr>Acute pancreatitis</vt:lpstr>
      <vt:lpstr>Acute pancreatitis</vt:lpstr>
      <vt:lpstr>Acute pancreatitis</vt:lpstr>
      <vt:lpstr>Acute pancreatitis</vt:lpstr>
      <vt:lpstr>Acute pancreatitis</vt:lpstr>
      <vt:lpstr>Acute pancreatitis</vt:lpstr>
      <vt:lpstr>Acute pancreatitis</vt:lpstr>
      <vt:lpstr>Schedule</vt:lpstr>
      <vt:lpstr>Chronic pancreatitis</vt:lpstr>
      <vt:lpstr>Chronic pancreatitis</vt:lpstr>
      <vt:lpstr>Chronic pancreatitis</vt:lpstr>
      <vt:lpstr>Chronic pancreatitis</vt:lpstr>
      <vt:lpstr>Chronic pancreatitis</vt:lpstr>
      <vt:lpstr>Chronic pancreatitis</vt:lpstr>
      <vt:lpstr>Schedule</vt:lpstr>
      <vt:lpstr>Tumors</vt:lpstr>
      <vt:lpstr>Ductal adenocarcinoma</vt:lpstr>
      <vt:lpstr>Ductal adenocarcinoma</vt:lpstr>
      <vt:lpstr>Ductal adenocarcinoma</vt:lpstr>
      <vt:lpstr>Ductal adenocarcinoma</vt:lpstr>
      <vt:lpstr>Ductal adenocarcinoma</vt:lpstr>
      <vt:lpstr>Ductal adenocarcinoma</vt:lpstr>
      <vt:lpstr>Ductal adenocarcinoma</vt:lpstr>
      <vt:lpstr>Ductal adenocarcinoma</vt:lpstr>
      <vt:lpstr>Ductal adenocarcinoma</vt:lpstr>
      <vt:lpstr>Cystic tumors</vt:lpstr>
      <vt:lpstr>Intraductal papillary mucinous neoplasia (IPMN)</vt:lpstr>
      <vt:lpstr>Intraductal papillary mucinous neoplasia (IPMN)</vt:lpstr>
      <vt:lpstr>Serous cystadenoma</vt:lpstr>
      <vt:lpstr>Solid pseudopapillary tumor of pancreas</vt:lpstr>
      <vt:lpstr>Solid pseudopapillary tumor of pancreas</vt:lpstr>
      <vt:lpstr>Solid pseudopapillary tumor of pancreas</vt:lpstr>
      <vt:lpstr>Acinary cell carcinoma</vt:lpstr>
      <vt:lpstr>Acinary cell carcinoma</vt:lpstr>
      <vt:lpstr>Tumors</vt:lpstr>
      <vt:lpstr>thank you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Pathology of exocrine pankreas</dc:title>
  <dc:creator>Miroslav Koblížek 45974</dc:creator>
  <cp:lastModifiedBy>Miroslav Koblížek</cp:lastModifiedBy>
  <cp:revision>90</cp:revision>
  <dcterms:created xsi:type="dcterms:W3CDTF">2021-03-31T05:30:09Z</dcterms:created>
  <dcterms:modified xsi:type="dcterms:W3CDTF">2022-04-16T15:28:44Z</dcterms:modified>
</cp:coreProperties>
</file>